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9" r:id="rId2"/>
    <p:sldId id="300" r:id="rId3"/>
    <p:sldId id="301" r:id="rId4"/>
    <p:sldId id="302" r:id="rId5"/>
    <p:sldId id="303" r:id="rId6"/>
    <p:sldId id="304" r:id="rId7"/>
    <p:sldId id="305" r:id="rId8"/>
    <p:sldId id="295" r:id="rId9"/>
    <p:sldId id="296" r:id="rId10"/>
    <p:sldId id="287" r:id="rId11"/>
    <p:sldId id="289" r:id="rId12"/>
    <p:sldId id="288" r:id="rId13"/>
  </p:sldIdLst>
  <p:sldSz cx="9144000" cy="5143500" type="screen16x9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73" autoAdjust="0"/>
    <p:restoredTop sz="94625" autoAdjust="0"/>
  </p:normalViewPr>
  <p:slideViewPr>
    <p:cSldViewPr>
      <p:cViewPr varScale="1">
        <p:scale>
          <a:sx n="135" d="100"/>
          <a:sy n="135" d="100"/>
        </p:scale>
        <p:origin x="-474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8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3B33-6614-4939-AD19-318652C367DF}" type="datetimeFigureOut">
              <a:rPr lang="he-IL" smtClean="0"/>
              <a:t>י'/סיון/תשע"ו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3C6-BD14-49CA-A8AE-6148DB78D3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616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3B33-6614-4939-AD19-318652C367DF}" type="datetimeFigureOut">
              <a:rPr lang="he-IL" smtClean="0"/>
              <a:t>י'/סיון/תשע"ו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3C6-BD14-49CA-A8AE-6148DB78D3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240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3B33-6614-4939-AD19-318652C367DF}" type="datetimeFigureOut">
              <a:rPr lang="he-IL" smtClean="0"/>
              <a:t>י'/סיון/תשע"ו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3C6-BD14-49CA-A8AE-6148DB78D3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181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3B33-6614-4939-AD19-318652C367DF}" type="datetimeFigureOut">
              <a:rPr lang="he-IL" smtClean="0"/>
              <a:t>י'/סיון/תשע"ו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3C6-BD14-49CA-A8AE-6148DB78D3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271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3B33-6614-4939-AD19-318652C367DF}" type="datetimeFigureOut">
              <a:rPr lang="he-IL" smtClean="0"/>
              <a:t>י'/סיון/תשע"ו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3C6-BD14-49CA-A8AE-6148DB78D3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073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3B33-6614-4939-AD19-318652C367DF}" type="datetimeFigureOut">
              <a:rPr lang="he-IL" smtClean="0"/>
              <a:t>י'/סיון/תשע"ו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3C6-BD14-49CA-A8AE-6148DB78D3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200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3B33-6614-4939-AD19-318652C367DF}" type="datetimeFigureOut">
              <a:rPr lang="he-IL" smtClean="0"/>
              <a:t>י'/סיון/תשע"ו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3C6-BD14-49CA-A8AE-6148DB78D3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37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3B33-6614-4939-AD19-318652C367DF}" type="datetimeFigureOut">
              <a:rPr lang="he-IL" smtClean="0"/>
              <a:t>י'/סיון/תשע"ו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3C6-BD14-49CA-A8AE-6148DB78D3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988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3B33-6614-4939-AD19-318652C367DF}" type="datetimeFigureOut">
              <a:rPr lang="he-IL" smtClean="0"/>
              <a:t>י'/סיון/תשע"ו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3C6-BD14-49CA-A8AE-6148DB78D3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948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3B33-6614-4939-AD19-318652C367DF}" type="datetimeFigureOut">
              <a:rPr lang="he-IL" smtClean="0"/>
              <a:t>י'/סיון/תשע"ו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3C6-BD14-49CA-A8AE-6148DB78D3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434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3B33-6614-4939-AD19-318652C367DF}" type="datetimeFigureOut">
              <a:rPr lang="he-IL" smtClean="0"/>
              <a:t>י'/סיון/תשע"ו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3C6-BD14-49CA-A8AE-6148DB78D3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694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23B33-6614-4939-AD19-318652C367DF}" type="datetimeFigureOut">
              <a:rPr lang="he-IL" smtClean="0"/>
              <a:t>י'/סיון/תשע"ו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DB3C6-BD14-49CA-A8AE-6148DB78D3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14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397867"/>
          </a:xfrm>
        </p:spPr>
        <p:txBody>
          <a:bodyPr>
            <a:normAutofit fontScale="90000"/>
          </a:bodyPr>
          <a:lstStyle/>
          <a:p>
            <a:r>
              <a:rPr lang="he-IL" sz="3600" dirty="0">
                <a:solidFill>
                  <a:srgbClr val="FF0000"/>
                </a:solidFill>
              </a:rPr>
              <a:t>מיקוד קהל היעד - צרכים וכאבים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2067694"/>
            <a:ext cx="8136904" cy="266429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he-IL" dirty="0">
                <a:solidFill>
                  <a:schemeClr val="tx1"/>
                </a:solidFill>
              </a:rPr>
              <a:t>ידוע שעסקים ושירותים נוצרו כדי לתת מענה  </a:t>
            </a:r>
            <a:r>
              <a:rPr lang="he-IL" dirty="0" smtClean="0">
                <a:solidFill>
                  <a:schemeClr val="tx1"/>
                </a:solidFill>
              </a:rPr>
              <a:t>לצרכים </a:t>
            </a:r>
            <a:r>
              <a:rPr lang="he-IL" dirty="0">
                <a:solidFill>
                  <a:schemeClr val="tx1"/>
                </a:solidFill>
              </a:rPr>
              <a:t>וכאבים של הלקוחות השאלה לפעמים  </a:t>
            </a:r>
            <a:r>
              <a:rPr lang="he-IL" dirty="0" smtClean="0">
                <a:solidFill>
                  <a:schemeClr val="tx1"/>
                </a:solidFill>
              </a:rPr>
              <a:t>אם </a:t>
            </a:r>
            <a:r>
              <a:rPr lang="he-IL" dirty="0">
                <a:solidFill>
                  <a:schemeClr val="tx1"/>
                </a:solidFill>
              </a:rPr>
              <a:t>אנחנו הגדרנו לעצמנו מראש מה הפתרון של  </a:t>
            </a:r>
            <a:r>
              <a:rPr lang="he-IL" dirty="0" smtClean="0">
                <a:solidFill>
                  <a:schemeClr val="tx1"/>
                </a:solidFill>
              </a:rPr>
              <a:t>העסק שלנו אם </a:t>
            </a:r>
            <a:r>
              <a:rPr lang="he-IL" dirty="0">
                <a:solidFill>
                  <a:schemeClr val="tx1"/>
                </a:solidFill>
              </a:rPr>
              <a:t>אנחנו יודעים מראש מה הצרכים שהביאו את  </a:t>
            </a:r>
            <a:r>
              <a:rPr lang="he-IL" dirty="0" smtClean="0">
                <a:solidFill>
                  <a:schemeClr val="tx1"/>
                </a:solidFill>
              </a:rPr>
              <a:t>הלקוח </a:t>
            </a:r>
            <a:r>
              <a:rPr lang="he-IL" dirty="0">
                <a:solidFill>
                  <a:schemeClr val="tx1"/>
                </a:solidFill>
              </a:rPr>
              <a:t>לרכוש את המוצר אנחנו יכולים להניע  </a:t>
            </a:r>
            <a:r>
              <a:rPr lang="he-IL" dirty="0" smtClean="0">
                <a:solidFill>
                  <a:schemeClr val="tx1"/>
                </a:solidFill>
              </a:rPr>
              <a:t>לפעולה </a:t>
            </a:r>
            <a:r>
              <a:rPr lang="he-IL" dirty="0">
                <a:solidFill>
                  <a:schemeClr val="tx1"/>
                </a:solidFill>
              </a:rPr>
              <a:t>וזה יעזור לנו לתחום מראש מי קהל היעד  </a:t>
            </a:r>
            <a:r>
              <a:rPr lang="he-IL" dirty="0" smtClean="0">
                <a:solidFill>
                  <a:schemeClr val="tx1"/>
                </a:solidFill>
              </a:rPr>
              <a:t>עבורנו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8" y="123476"/>
            <a:ext cx="9009312" cy="127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391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897859"/>
              </p:ext>
            </p:extLst>
          </p:nvPr>
        </p:nvGraphicFramePr>
        <p:xfrm>
          <a:off x="2339752" y="206304"/>
          <a:ext cx="5400600" cy="4885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מסמך" r:id="rId3" imgW="5442745" imgH="6842272" progId="Word.Document.12">
                  <p:embed/>
                </p:oleObj>
              </mc:Choice>
              <mc:Fallback>
                <p:oleObj name="מסמך" r:id="rId3" imgW="5442745" imgH="684227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752" y="206304"/>
                        <a:ext cx="5400600" cy="48857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2538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12994"/>
              </p:ext>
            </p:extLst>
          </p:nvPr>
        </p:nvGraphicFramePr>
        <p:xfrm>
          <a:off x="899592" y="411518"/>
          <a:ext cx="7272809" cy="4536501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849849"/>
                <a:gridCol w="1796764"/>
                <a:gridCol w="1813098"/>
                <a:gridCol w="1813098"/>
              </a:tblGrid>
              <a:tr h="266853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מציאה אמיתית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אמיתי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בלעדי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הצלחה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6853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בכובד ראש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אקסלוסיבי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הדבר הבא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שגשוג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6853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אפקטיבי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בלעדי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הדור הבא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הגשמת חלום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6853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חסכוני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יוצא דופן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קפיצת מדרגה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השגת מטרה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6853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אופטימלי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פתרון מקורי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חלוץ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עמידה ביעדים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6853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אידיאלי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סודי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המילה האחרונה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צמיחה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6853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מתנה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נבחר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פריצת דרך עולמית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שינוי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6853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בנדיבות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שם נירדף ל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מהפכני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פריצה קדימה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6853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החזר השקעה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ללא השוואה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לראשונה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לוקסוס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6853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החזר כספי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בעל ערך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מותרות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6853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תוספת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פטנט רשום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אינסופי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6853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הזדמנות נדירה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מצליח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6853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הטבה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שפע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6853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צעד חכם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6853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זכיה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6853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מהדורה מוגבלת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6853"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28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926275"/>
              </p:ext>
            </p:extLst>
          </p:nvPr>
        </p:nvGraphicFramePr>
        <p:xfrm>
          <a:off x="395537" y="411514"/>
          <a:ext cx="8136903" cy="432048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2069633"/>
                <a:gridCol w="2010240"/>
                <a:gridCol w="2028515"/>
                <a:gridCol w="2028515"/>
              </a:tblGrid>
              <a:tr h="360040"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מילות כח רגשיות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שיטה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אמינות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עיצוב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טיפוח/ בריאות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נוסחה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הוכח מדעית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אטרקטיבי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צעד בריאותי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פורמולה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אושר מחקרית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חלל מעוצב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מעורר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u="none" strike="noStrike">
                          <a:effectLst/>
                        </a:rPr>
                        <a:t>(4) שלבים פשוטים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מבוסס על 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עיצוב מושך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טיפוח העור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מתכון סודי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נוסה בהצלחה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עכשווי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מעלים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מרשם בטוח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מרשם בדוק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טרנדי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מאט ( את )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כלי יישומי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ממולץ ע"י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אטרקטיבי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מחזיר את (האיזון )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אוטומטי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נבדק ע"י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מרשים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התחדשות ( עור הפנים )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המצאה פשוטה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יותר ויותר אנשים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סטייל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אפקט מידי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צעד אחרי צעד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הבחירה של ( הרופאים )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>
                          <a:effectLst/>
                        </a:rPr>
                        <a:t>מרהיב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98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419623"/>
            <a:ext cx="7772400" cy="576063"/>
          </a:xfrm>
        </p:spPr>
        <p:txBody>
          <a:bodyPr>
            <a:noAutofit/>
          </a:bodyPr>
          <a:lstStyle/>
          <a:p>
            <a:r>
              <a:rPr lang="he-IL" sz="3600" dirty="0">
                <a:solidFill>
                  <a:srgbClr val="FF0000"/>
                </a:solidFill>
              </a:rPr>
              <a:t>מה אנחנו מוכרים </a:t>
            </a:r>
            <a:r>
              <a:rPr lang="he-IL" sz="3600" dirty="0" smtClean="0">
                <a:solidFill>
                  <a:srgbClr val="FF0000"/>
                </a:solidFill>
              </a:rPr>
              <a:t>באמת?</a:t>
            </a:r>
            <a:endParaRPr lang="he-IL" sz="3600" dirty="0">
              <a:solidFill>
                <a:srgbClr val="FF000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95686"/>
            <a:ext cx="8064896" cy="2736304"/>
          </a:xfrm>
        </p:spPr>
        <p:txBody>
          <a:bodyPr>
            <a:normAutofit/>
          </a:bodyPr>
          <a:lstStyle/>
          <a:p>
            <a:pPr algn="r"/>
            <a:r>
              <a:rPr lang="he-IL" dirty="0">
                <a:solidFill>
                  <a:schemeClr val="tx1"/>
                </a:solidFill>
              </a:rPr>
              <a:t>אז למשל מטפל בדיקור סיני, הוא לא מוכר דיקור  </a:t>
            </a:r>
            <a:r>
              <a:rPr lang="he-IL" dirty="0" smtClean="0">
                <a:solidFill>
                  <a:schemeClr val="tx1"/>
                </a:solidFill>
              </a:rPr>
              <a:t> או </a:t>
            </a:r>
            <a:r>
              <a:rPr lang="he-IL" dirty="0" err="1">
                <a:solidFill>
                  <a:schemeClr val="tx1"/>
                </a:solidFill>
              </a:rPr>
              <a:t>מסאג</a:t>
            </a:r>
            <a:r>
              <a:rPr lang="he-IL" dirty="0">
                <a:solidFill>
                  <a:schemeClr val="tx1"/>
                </a:solidFill>
              </a:rPr>
              <a:t>' זה רק הכלי, הוא מוכר </a:t>
            </a:r>
            <a:r>
              <a:rPr lang="he-IL" dirty="0" smtClean="0">
                <a:solidFill>
                  <a:schemeClr val="tx1"/>
                </a:solidFill>
              </a:rPr>
              <a:t>פתרון </a:t>
            </a:r>
            <a:r>
              <a:rPr lang="he-IL" dirty="0">
                <a:solidFill>
                  <a:schemeClr val="tx1"/>
                </a:solidFill>
              </a:rPr>
              <a:t>לכאבי  </a:t>
            </a:r>
            <a:r>
              <a:rPr lang="he-IL" dirty="0" smtClean="0">
                <a:solidFill>
                  <a:schemeClr val="tx1"/>
                </a:solidFill>
              </a:rPr>
              <a:t>גב </a:t>
            </a:r>
            <a:r>
              <a:rPr lang="he-IL" dirty="0">
                <a:solidFill>
                  <a:schemeClr val="tx1"/>
                </a:solidFill>
              </a:rPr>
              <a:t>או מכל כאב </a:t>
            </a:r>
            <a:r>
              <a:rPr lang="he-IL" dirty="0" smtClean="0">
                <a:solidFill>
                  <a:schemeClr val="tx1"/>
                </a:solidFill>
              </a:rPr>
              <a:t>אחר</a:t>
            </a:r>
          </a:p>
          <a:p>
            <a:pPr algn="r"/>
            <a:endParaRPr lang="he-IL" dirty="0" smtClean="0">
              <a:solidFill>
                <a:schemeClr val="tx1"/>
              </a:solidFill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8" y="123476"/>
            <a:ext cx="9009312" cy="127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10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419623"/>
            <a:ext cx="7772400" cy="576063"/>
          </a:xfrm>
        </p:spPr>
        <p:txBody>
          <a:bodyPr>
            <a:noAutofit/>
          </a:bodyPr>
          <a:lstStyle/>
          <a:p>
            <a:r>
              <a:rPr lang="he-IL" sz="3600" dirty="0">
                <a:solidFill>
                  <a:srgbClr val="FF0000"/>
                </a:solidFill>
              </a:rPr>
              <a:t>מה אנחנו מוכרים </a:t>
            </a:r>
            <a:r>
              <a:rPr lang="he-IL" sz="3600" dirty="0" smtClean="0">
                <a:solidFill>
                  <a:srgbClr val="FF0000"/>
                </a:solidFill>
              </a:rPr>
              <a:t>באמת?</a:t>
            </a:r>
            <a:endParaRPr lang="he-IL" sz="3600" dirty="0">
              <a:solidFill>
                <a:srgbClr val="FF000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95686"/>
            <a:ext cx="8064896" cy="2736304"/>
          </a:xfrm>
        </p:spPr>
        <p:txBody>
          <a:bodyPr>
            <a:normAutofit/>
          </a:bodyPr>
          <a:lstStyle/>
          <a:p>
            <a:pPr algn="r"/>
            <a:r>
              <a:rPr lang="he-IL" dirty="0" smtClean="0">
                <a:solidFill>
                  <a:schemeClr val="tx1"/>
                </a:solidFill>
              </a:rPr>
              <a:t>גם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CASTRO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he-IL" dirty="0">
                <a:solidFill>
                  <a:schemeClr val="tx1"/>
                </a:solidFill>
              </a:rPr>
              <a:t>לא מוכרים לנו בגדים בלבד, הם  </a:t>
            </a:r>
            <a:r>
              <a:rPr lang="he-IL" dirty="0" smtClean="0">
                <a:solidFill>
                  <a:schemeClr val="tx1"/>
                </a:solidFill>
              </a:rPr>
              <a:t>מוכרים </a:t>
            </a:r>
            <a:r>
              <a:rPr lang="he-IL" dirty="0">
                <a:solidFill>
                  <a:schemeClr val="tx1"/>
                </a:solidFill>
              </a:rPr>
              <a:t>לנו אופנה </a:t>
            </a:r>
            <a:r>
              <a:rPr lang="he-IL" dirty="0" err="1">
                <a:solidFill>
                  <a:schemeClr val="tx1"/>
                </a:solidFill>
              </a:rPr>
              <a:t>ושייוך</a:t>
            </a:r>
            <a:r>
              <a:rPr lang="he-IL" dirty="0">
                <a:solidFill>
                  <a:schemeClr val="tx1"/>
                </a:solidFill>
              </a:rPr>
              <a:t> ביטחון </a:t>
            </a:r>
            <a:r>
              <a:rPr lang="he-IL" dirty="0" smtClean="0">
                <a:solidFill>
                  <a:schemeClr val="tx1"/>
                </a:solidFill>
              </a:rPr>
              <a:t>עצמי.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he-IL" dirty="0" smtClean="0">
                <a:solidFill>
                  <a:srgbClr val="FF0000"/>
                </a:solidFill>
              </a:rPr>
              <a:t>קוסמטיקאית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>
                <a:solidFill>
                  <a:schemeClr val="tx1"/>
                </a:solidFill>
              </a:rPr>
              <a:t>לא מוכרת לנו קרמים וניקוי פנים,  </a:t>
            </a:r>
            <a:r>
              <a:rPr lang="he-IL" dirty="0" smtClean="0">
                <a:solidFill>
                  <a:schemeClr val="tx1"/>
                </a:solidFill>
              </a:rPr>
              <a:t>היא </a:t>
            </a:r>
            <a:r>
              <a:rPr lang="he-IL" dirty="0">
                <a:solidFill>
                  <a:schemeClr val="tx1"/>
                </a:solidFill>
              </a:rPr>
              <a:t>מוכרת יופי, נערות, נחשקות, סקסיות, עבור  </a:t>
            </a:r>
            <a:r>
              <a:rPr lang="he-IL" dirty="0" err="1" smtClean="0">
                <a:solidFill>
                  <a:schemeClr val="tx1"/>
                </a:solidFill>
              </a:rPr>
              <a:t>הלקחות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>
                <a:solidFill>
                  <a:schemeClr val="tx1"/>
                </a:solidFill>
              </a:rPr>
              <a:t>שלה</a:t>
            </a:r>
          </a:p>
          <a:p>
            <a:pPr algn="r"/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8" y="123476"/>
            <a:ext cx="9009312" cy="127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19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419623"/>
            <a:ext cx="7772400" cy="576063"/>
          </a:xfrm>
        </p:spPr>
        <p:txBody>
          <a:bodyPr>
            <a:noAutofit/>
          </a:bodyPr>
          <a:lstStyle/>
          <a:p>
            <a:r>
              <a:rPr lang="he-IL" sz="3600" dirty="0">
                <a:solidFill>
                  <a:srgbClr val="FF0000"/>
                </a:solidFill>
              </a:rPr>
              <a:t>מה אנחנו מוכרים </a:t>
            </a:r>
            <a:r>
              <a:rPr lang="he-IL" sz="3600" dirty="0" smtClean="0">
                <a:solidFill>
                  <a:srgbClr val="FF0000"/>
                </a:solidFill>
              </a:rPr>
              <a:t>באמת?</a:t>
            </a:r>
            <a:endParaRPr lang="he-IL" sz="3600" dirty="0">
              <a:solidFill>
                <a:srgbClr val="FF000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95686"/>
            <a:ext cx="8064896" cy="2736304"/>
          </a:xfrm>
        </p:spPr>
        <p:txBody>
          <a:bodyPr>
            <a:normAutofit/>
          </a:bodyPr>
          <a:lstStyle/>
          <a:p>
            <a:pPr algn="r"/>
            <a:endParaRPr lang="he-IL" dirty="0">
              <a:solidFill>
                <a:schemeClr val="tx1"/>
              </a:solidFill>
            </a:endParaRPr>
          </a:p>
          <a:p>
            <a:pPr algn="r"/>
            <a:r>
              <a:rPr lang="he-IL" dirty="0" smtClean="0">
                <a:solidFill>
                  <a:schemeClr val="tx1"/>
                </a:solidFill>
              </a:rPr>
              <a:t>מסעדה </a:t>
            </a:r>
            <a:r>
              <a:rPr lang="he-IL" dirty="0">
                <a:solidFill>
                  <a:schemeClr val="tx1"/>
                </a:solidFill>
              </a:rPr>
              <a:t>לא מוכרת לנו אוכל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he-IL" dirty="0" smtClean="0">
                <a:solidFill>
                  <a:schemeClr val="tx1"/>
                </a:solidFill>
              </a:rPr>
              <a:t>תפתחו </a:t>
            </a:r>
            <a:r>
              <a:rPr lang="he-IL" dirty="0">
                <a:solidFill>
                  <a:schemeClr val="tx1"/>
                </a:solidFill>
              </a:rPr>
              <a:t>את המקרר  </a:t>
            </a:r>
            <a:r>
              <a:rPr lang="he-IL" dirty="0" smtClean="0">
                <a:solidFill>
                  <a:schemeClr val="tx1"/>
                </a:solidFill>
              </a:rPr>
              <a:t>יש </a:t>
            </a:r>
            <a:r>
              <a:rPr lang="he-IL" dirty="0">
                <a:solidFill>
                  <a:schemeClr val="tx1"/>
                </a:solidFill>
              </a:rPr>
              <a:t>לנו שפע של אוכל, ממסעדה מוכרת בילוי  </a:t>
            </a:r>
            <a:r>
              <a:rPr lang="he-IL" dirty="0" smtClean="0">
                <a:solidFill>
                  <a:schemeClr val="tx1"/>
                </a:solidFill>
              </a:rPr>
              <a:t>וכייף </a:t>
            </a:r>
            <a:r>
              <a:rPr lang="he-IL" dirty="0">
                <a:solidFill>
                  <a:schemeClr val="tx1"/>
                </a:solidFill>
              </a:rPr>
              <a:t>וזמן איכות עם האנשים שיקרים לנו, בסופו  </a:t>
            </a:r>
            <a:r>
              <a:rPr lang="he-IL" dirty="0" smtClean="0">
                <a:solidFill>
                  <a:schemeClr val="tx1"/>
                </a:solidFill>
              </a:rPr>
              <a:t>של </a:t>
            </a:r>
            <a:r>
              <a:rPr lang="he-IL" dirty="0">
                <a:solidFill>
                  <a:schemeClr val="tx1"/>
                </a:solidFill>
              </a:rPr>
              <a:t>דבר חוויה.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8" y="123476"/>
            <a:ext cx="9009312" cy="127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455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541883"/>
          </a:xfrm>
        </p:spPr>
        <p:txBody>
          <a:bodyPr>
            <a:noAutofit/>
          </a:bodyPr>
          <a:lstStyle/>
          <a:p>
            <a:r>
              <a:rPr lang="he-IL" sz="3200" dirty="0">
                <a:solidFill>
                  <a:srgbClr val="FF0000"/>
                </a:solidFill>
              </a:rPr>
              <a:t>אז מה אתם מוכרים באמת?</a:t>
            </a:r>
            <a:r>
              <a:rPr lang="he-IL" sz="3200" dirty="0"/>
              <a:t/>
            </a:r>
            <a:br>
              <a:rPr lang="he-IL" sz="3200" dirty="0"/>
            </a:b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9552" y="2211710"/>
            <a:ext cx="7920880" cy="2520280"/>
          </a:xfrm>
        </p:spPr>
        <p:txBody>
          <a:bodyPr>
            <a:normAutofit fontScale="62500" lnSpcReduction="20000"/>
          </a:bodyPr>
          <a:lstStyle/>
          <a:p>
            <a:r>
              <a:rPr lang="he-IL" b="1" dirty="0" smtClean="0">
                <a:solidFill>
                  <a:schemeClr val="tx1"/>
                </a:solidFill>
              </a:rPr>
              <a:t>מה </a:t>
            </a:r>
            <a:r>
              <a:rPr lang="he-IL" b="1" dirty="0">
                <a:solidFill>
                  <a:schemeClr val="tx1"/>
                </a:solidFill>
              </a:rPr>
              <a:t>באמת הלקוח קונה כשהוא קונה?</a:t>
            </a:r>
          </a:p>
          <a:p>
            <a:r>
              <a:rPr lang="he-IL" dirty="0">
                <a:solidFill>
                  <a:schemeClr val="tx1"/>
                </a:solidFill>
              </a:rPr>
              <a:t>הבטחה ליותר: </a:t>
            </a:r>
          </a:p>
          <a:p>
            <a:r>
              <a:rPr lang="he-IL" dirty="0">
                <a:solidFill>
                  <a:schemeClr val="tx1"/>
                </a:solidFill>
              </a:rPr>
              <a:t>יותר בריאות, יותר שמחה, יותר רווחה, יותר כסף,  </a:t>
            </a:r>
          </a:p>
          <a:p>
            <a:r>
              <a:rPr lang="he-IL" dirty="0">
                <a:solidFill>
                  <a:schemeClr val="tx1"/>
                </a:solidFill>
              </a:rPr>
              <a:t>יותר עוצמה, יותר חברים, יותר בילויים, יותר  </a:t>
            </a:r>
          </a:p>
          <a:p>
            <a:r>
              <a:rPr lang="he-IL" dirty="0">
                <a:solidFill>
                  <a:schemeClr val="tx1"/>
                </a:solidFill>
              </a:rPr>
              <a:t>אהבה, יותר הצלחה, יותר לקוחות, יותר זמן, </a:t>
            </a:r>
          </a:p>
          <a:p>
            <a:r>
              <a:rPr lang="he-IL" dirty="0">
                <a:solidFill>
                  <a:schemeClr val="tx1"/>
                </a:solidFill>
              </a:rPr>
              <a:t>כל אחד בעסק שלו יכתוב יותר את המה שלו.</a:t>
            </a:r>
          </a:p>
          <a:p>
            <a:r>
              <a:rPr lang="he-IL" dirty="0">
                <a:solidFill>
                  <a:schemeClr val="tx1"/>
                </a:solidFill>
              </a:rPr>
              <a:t>מה הלקוח שלך יקבל יותר, כתוצאה מהחיבור  </a:t>
            </a:r>
          </a:p>
          <a:p>
            <a:r>
              <a:rPr lang="he-IL" dirty="0" err="1">
                <a:solidFill>
                  <a:schemeClr val="tx1"/>
                </a:solidFill>
              </a:rPr>
              <a:t>איתכם</a:t>
            </a:r>
            <a:r>
              <a:rPr lang="he-IL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8" y="123476"/>
            <a:ext cx="9009312" cy="127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736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613891"/>
          </a:xfrm>
        </p:spPr>
        <p:txBody>
          <a:bodyPr>
            <a:normAutofit fontScale="90000"/>
          </a:bodyPr>
          <a:lstStyle/>
          <a:p>
            <a:r>
              <a:rPr lang="he-IL" dirty="0">
                <a:solidFill>
                  <a:srgbClr val="FF0000"/>
                </a:solidFill>
              </a:rPr>
              <a:t>מציאת התועלת הגדולה למשתתף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83568" y="2211710"/>
            <a:ext cx="7776864" cy="2592288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he-IL" dirty="0">
                <a:solidFill>
                  <a:schemeClr val="tx1"/>
                </a:solidFill>
              </a:rPr>
              <a:t>כל </a:t>
            </a:r>
            <a:r>
              <a:rPr lang="he-IL" dirty="0" smtClean="0">
                <a:solidFill>
                  <a:schemeClr val="tx1"/>
                </a:solidFill>
              </a:rPr>
              <a:t>פרסום / מכירה </a:t>
            </a:r>
            <a:r>
              <a:rPr lang="he-IL" dirty="0">
                <a:solidFill>
                  <a:schemeClr val="tx1"/>
                </a:solidFill>
              </a:rPr>
              <a:t>חייבת לענות על הפרמטרים הבאים?</a:t>
            </a:r>
          </a:p>
          <a:p>
            <a:pPr algn="r"/>
            <a:r>
              <a:rPr lang="he-IL" dirty="0">
                <a:solidFill>
                  <a:schemeClr val="tx1"/>
                </a:solidFill>
              </a:rPr>
              <a:t>1. מה </a:t>
            </a:r>
            <a:r>
              <a:rPr lang="he-IL" dirty="0" smtClean="0">
                <a:solidFill>
                  <a:schemeClr val="tx1"/>
                </a:solidFill>
              </a:rPr>
              <a:t>יקבל אדם שירכוש את המוצר/שירות שלי</a:t>
            </a:r>
            <a:r>
              <a:rPr lang="he-IL" dirty="0">
                <a:solidFill>
                  <a:schemeClr val="tx1"/>
                </a:solidFill>
              </a:rPr>
              <a:t>?</a:t>
            </a:r>
          </a:p>
          <a:p>
            <a:pPr algn="r"/>
            <a:r>
              <a:rPr lang="he-IL" dirty="0">
                <a:solidFill>
                  <a:schemeClr val="tx1"/>
                </a:solidFill>
              </a:rPr>
              <a:t>2. איך זה ישנה את החיים שלו?</a:t>
            </a:r>
          </a:p>
          <a:p>
            <a:pPr algn="r"/>
            <a:r>
              <a:rPr lang="he-IL" dirty="0">
                <a:solidFill>
                  <a:schemeClr val="tx1"/>
                </a:solidFill>
              </a:rPr>
              <a:t>3. איך זה ישפר את החיים שלו</a:t>
            </a:r>
          </a:p>
          <a:p>
            <a:pPr algn="r"/>
            <a:r>
              <a:rPr lang="he-IL" dirty="0">
                <a:solidFill>
                  <a:schemeClr val="tx1"/>
                </a:solidFill>
              </a:rPr>
              <a:t>4. איך זה יגרום לו לשנות הרגלים?</a:t>
            </a:r>
          </a:p>
          <a:p>
            <a:pPr algn="r"/>
            <a:r>
              <a:rPr lang="he-IL" dirty="0">
                <a:solidFill>
                  <a:schemeClr val="tx1"/>
                </a:solidFill>
              </a:rPr>
              <a:t>5. באיזה אופן זה יסייע לו להתמיד בשינוי כזה או אחר?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8" y="123476"/>
            <a:ext cx="9009312" cy="127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748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399081"/>
            <a:ext cx="7772400" cy="668613"/>
          </a:xfrm>
        </p:spPr>
        <p:txBody>
          <a:bodyPr>
            <a:normAutofit fontScale="90000"/>
          </a:bodyPr>
          <a:lstStyle/>
          <a:p>
            <a:r>
              <a:rPr lang="he-IL" dirty="0">
                <a:solidFill>
                  <a:srgbClr val="FF0000"/>
                </a:solidFill>
              </a:rPr>
              <a:t>איך לנסח </a:t>
            </a:r>
            <a:r>
              <a:rPr lang="he-IL" dirty="0" smtClean="0">
                <a:solidFill>
                  <a:srgbClr val="FF0000"/>
                </a:solidFill>
              </a:rPr>
              <a:t>תועלת?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83568" y="1923678"/>
            <a:ext cx="8064896" cy="288032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he-IL" dirty="0">
                <a:solidFill>
                  <a:schemeClr val="tx1"/>
                </a:solidFill>
              </a:rPr>
              <a:t>1. </a:t>
            </a:r>
            <a:r>
              <a:rPr lang="he-IL" dirty="0" smtClean="0">
                <a:solidFill>
                  <a:schemeClr val="tx1"/>
                </a:solidFill>
              </a:rPr>
              <a:t>מספר </a:t>
            </a:r>
            <a:r>
              <a:rPr lang="he-IL" dirty="0">
                <a:solidFill>
                  <a:schemeClr val="tx1"/>
                </a:solidFill>
              </a:rPr>
              <a:t>שמהווה את תת הנושאים בתוך ההרצאה [ דוגמאות 4 הכלים, ששת התובנות, חמשת הדרכים מספר שמייצג את תתי הנושאים שנותן לאנשים תמונה לקראת מה הם הולכים.</a:t>
            </a:r>
          </a:p>
          <a:p>
            <a:pPr algn="r"/>
            <a:r>
              <a:rPr lang="he-IL" dirty="0">
                <a:solidFill>
                  <a:schemeClr val="tx1"/>
                </a:solidFill>
              </a:rPr>
              <a:t>2. איך: איך משיגים משהו, </a:t>
            </a:r>
            <a:r>
              <a:rPr lang="he-IL" dirty="0" smtClean="0">
                <a:solidFill>
                  <a:schemeClr val="tx1"/>
                </a:solidFill>
              </a:rPr>
              <a:t>איך </a:t>
            </a:r>
            <a:r>
              <a:rPr lang="he-IL" dirty="0">
                <a:solidFill>
                  <a:schemeClr val="tx1"/>
                </a:solidFill>
              </a:rPr>
              <a:t>מיצרים הצלחה, איך לגרום לבעל לעשות משהו, איך </a:t>
            </a:r>
            <a:r>
              <a:rPr lang="he-IL" dirty="0" err="1">
                <a:solidFill>
                  <a:schemeClr val="tx1"/>
                </a:solidFill>
              </a:rPr>
              <a:t>מרדמים</a:t>
            </a:r>
            <a:r>
              <a:rPr lang="he-IL" dirty="0">
                <a:solidFill>
                  <a:schemeClr val="tx1"/>
                </a:solidFill>
              </a:rPr>
              <a:t> את הילדים,</a:t>
            </a:r>
          </a:p>
          <a:p>
            <a:pPr algn="r"/>
            <a:r>
              <a:rPr lang="he-IL" dirty="0">
                <a:solidFill>
                  <a:schemeClr val="tx1"/>
                </a:solidFill>
              </a:rPr>
              <a:t>3. מה: מה </a:t>
            </a:r>
            <a:r>
              <a:rPr lang="he-IL">
                <a:solidFill>
                  <a:schemeClr val="tx1"/>
                </a:solidFill>
              </a:rPr>
              <a:t>יקרה </a:t>
            </a:r>
            <a:r>
              <a:rPr lang="he-IL" smtClean="0">
                <a:solidFill>
                  <a:schemeClr val="tx1"/>
                </a:solidFill>
              </a:rPr>
              <a:t>בסוף</a:t>
            </a:r>
            <a:r>
              <a:rPr lang="he-IL" dirty="0">
                <a:solidFill>
                  <a:schemeClr val="tx1"/>
                </a:solidFill>
              </a:rPr>
              <a:t>? מה תהיה התוצאה</a:t>
            </a:r>
          </a:p>
          <a:p>
            <a:pPr algn="r"/>
            <a:r>
              <a:rPr lang="he-IL" dirty="0">
                <a:solidFill>
                  <a:schemeClr val="tx1"/>
                </a:solidFill>
              </a:rPr>
              <a:t>קודם איך משיגים משהו ואחר כך מה תהיה התוצאה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8" y="123476"/>
            <a:ext cx="9009312" cy="127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937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67544" y="1399081"/>
            <a:ext cx="8352928" cy="668613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he-IL" sz="2400" b="1" dirty="0">
                <a:solidFill>
                  <a:srgbClr val="FF0000"/>
                </a:solidFill>
                <a:ea typeface="+mn-ea"/>
                <a:cs typeface="Arial"/>
              </a:rPr>
              <a:t>הנחת היסוד שכל לקוח שואל במוחו / בליבו "אני מה יוצא לי מזה?"</a:t>
            </a:r>
            <a:endParaRPr lang="en-US" sz="2400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827584" y="2139702"/>
            <a:ext cx="7704856" cy="2880320"/>
          </a:xfrm>
        </p:spPr>
        <p:txBody>
          <a:bodyPr>
            <a:normAutofit fontScale="77500" lnSpcReduction="20000"/>
          </a:bodyPr>
          <a:lstStyle/>
          <a:p>
            <a:r>
              <a:rPr lang="he-IL" b="1" dirty="0" smtClean="0">
                <a:solidFill>
                  <a:srgbClr val="FF0000"/>
                </a:solidFill>
              </a:rPr>
              <a:t>מה </a:t>
            </a:r>
            <a:r>
              <a:rPr lang="he-IL" b="1" dirty="0">
                <a:solidFill>
                  <a:srgbClr val="FF0000"/>
                </a:solidFill>
              </a:rPr>
              <a:t>ההבדל בין תכונה לתועלת</a:t>
            </a:r>
            <a:r>
              <a:rPr lang="he-IL" b="1" dirty="0" smtClean="0">
                <a:solidFill>
                  <a:srgbClr val="FF0000"/>
                </a:solidFill>
              </a:rPr>
              <a:t>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he-IL" dirty="0">
                <a:solidFill>
                  <a:schemeClr val="tx1"/>
                </a:solidFill>
              </a:rPr>
              <a:t>תכונה מדברת על מפרט על המאפיינים של המוצר. התכונה פונה להגיון של </a:t>
            </a:r>
            <a:r>
              <a:rPr lang="he-IL" dirty="0" smtClean="0">
                <a:solidFill>
                  <a:schemeClr val="tx1"/>
                </a:solidFill>
              </a:rPr>
              <a:t>הלקוח </a:t>
            </a:r>
            <a:r>
              <a:rPr lang="he-IL" dirty="0">
                <a:solidFill>
                  <a:schemeClr val="tx1"/>
                </a:solidFill>
              </a:rPr>
              <a:t>ואילו התועלת פונה אל הרגש, אל התוצאה, על החוויה שתיווצר כתוצאה מהשימוש במוצר.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he-IL" dirty="0">
                <a:solidFill>
                  <a:schemeClr val="tx1"/>
                </a:solidFill>
              </a:rPr>
              <a:t>אם אני בעל עסק לאופטיקה התיאור הסטנדרטי של בעל מכון לאופטיקה היה כזה:</a:t>
            </a:r>
            <a:br>
              <a:rPr lang="he-IL" dirty="0">
                <a:solidFill>
                  <a:schemeClr val="tx1"/>
                </a:solidFill>
              </a:rPr>
            </a:br>
            <a:r>
              <a:rPr lang="he-IL" dirty="0">
                <a:solidFill>
                  <a:schemeClr val="tx1"/>
                </a:solidFill>
              </a:rPr>
              <a:t>טיפול: מהיר, מקצועי, לא יקר, אחריות, נוחות.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8" y="123476"/>
            <a:ext cx="9009312" cy="127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225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67544" y="1399081"/>
            <a:ext cx="8352928" cy="668613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he-IL" sz="2400" b="1" dirty="0">
                <a:solidFill>
                  <a:srgbClr val="FF0000"/>
                </a:solidFill>
                <a:ea typeface="+mn-ea"/>
                <a:cs typeface="Arial"/>
              </a:rPr>
              <a:t>הנחת היסוד שכל לקוח שואל במוחו / בליבו "אני מה יוצא לי מזה?"</a:t>
            </a:r>
            <a:endParaRPr lang="en-US" sz="2400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827584" y="2139702"/>
            <a:ext cx="7704856" cy="2880320"/>
          </a:xfrm>
        </p:spPr>
        <p:txBody>
          <a:bodyPr>
            <a:normAutofit/>
          </a:bodyPr>
          <a:lstStyle/>
          <a:p>
            <a:r>
              <a:rPr lang="he-IL" b="1" dirty="0" smtClean="0">
                <a:solidFill>
                  <a:srgbClr val="FF0000"/>
                </a:solidFill>
              </a:rPr>
              <a:t>מה </a:t>
            </a:r>
            <a:r>
              <a:rPr lang="he-IL" b="1" dirty="0">
                <a:solidFill>
                  <a:srgbClr val="FF0000"/>
                </a:solidFill>
              </a:rPr>
              <a:t>ההבדל בין תכונה לתועלת</a:t>
            </a:r>
            <a:r>
              <a:rPr lang="he-IL" b="1" dirty="0" smtClean="0">
                <a:solidFill>
                  <a:srgbClr val="FF0000"/>
                </a:solidFill>
              </a:rPr>
              <a:t>?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8" y="123476"/>
            <a:ext cx="9009312" cy="1275605"/>
          </a:xfrm>
          <a:prstGeom prst="rect">
            <a:avLst/>
          </a:prstGeom>
        </p:spPr>
      </p:pic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099479"/>
              </p:ext>
            </p:extLst>
          </p:nvPr>
        </p:nvGraphicFramePr>
        <p:xfrm>
          <a:off x="971600" y="2139702"/>
          <a:ext cx="7560839" cy="248517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495792"/>
                <a:gridCol w="4065047"/>
              </a:tblGrid>
              <a:tr h="41419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</a:rPr>
                        <a:t>תכונה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תועלת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1419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טיפול מהיר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הטיפול מסתיים מהר יותר משתיית קפה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1419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לא יקר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יישאר לך כסף להזמין זוג משקפיים רזרבים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1419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טיפול מקצועי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לא ידעו שיש לך עדשות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1419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</a:rPr>
                        <a:t>אחריות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לא תסבול מדלקות או רגישויות בעיניים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1419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נוחות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</a:rPr>
                        <a:t>לא תרגיש את העדשות בעיניים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80626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608</Words>
  <Application>Microsoft Office PowerPoint</Application>
  <PresentationFormat>‫הצגה על המסך (16:9)</PresentationFormat>
  <Paragraphs>138</Paragraphs>
  <Slides>12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4" baseType="lpstr">
      <vt:lpstr>ערכת נושא Office</vt:lpstr>
      <vt:lpstr>מסמך</vt:lpstr>
      <vt:lpstr>מיקוד קהל היעד - צרכים וכאבים</vt:lpstr>
      <vt:lpstr>מה אנחנו מוכרים באמת?</vt:lpstr>
      <vt:lpstr>מה אנחנו מוכרים באמת?</vt:lpstr>
      <vt:lpstr>מה אנחנו מוכרים באמת?</vt:lpstr>
      <vt:lpstr>אז מה אתם מוכרים באמת? </vt:lpstr>
      <vt:lpstr>מציאת התועלת הגדולה למשתתף</vt:lpstr>
      <vt:lpstr>איך לנסח תועלת?</vt:lpstr>
      <vt:lpstr>הנחת היסוד שכל לקוח שואל במוחו / בליבו "אני מה יוצא לי מזה?"</vt:lpstr>
      <vt:lpstr>הנחת היסוד שכל לקוח שואל במוחו / בליבו "אני מה יוצא לי מזה?"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שמריהו יונה</dc:creator>
  <cp:lastModifiedBy>shmaryhu</cp:lastModifiedBy>
  <cp:revision>34</cp:revision>
  <dcterms:created xsi:type="dcterms:W3CDTF">2012-01-29T09:57:18Z</dcterms:created>
  <dcterms:modified xsi:type="dcterms:W3CDTF">2016-06-16T10:45:20Z</dcterms:modified>
</cp:coreProperties>
</file>