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306" r:id="rId2"/>
    <p:sldId id="310" r:id="rId3"/>
    <p:sldId id="307" r:id="rId4"/>
    <p:sldId id="309" r:id="rId5"/>
    <p:sldId id="311" r:id="rId6"/>
    <p:sldId id="312" r:id="rId7"/>
    <p:sldId id="313" r:id="rId8"/>
    <p:sldId id="314" r:id="rId9"/>
    <p:sldId id="315" r:id="rId10"/>
    <p:sldId id="316" r:id="rId11"/>
  </p:sldIdLst>
  <p:sldSz cx="9144000" cy="5143500" type="screen16x9"/>
  <p:notesSz cx="6858000" cy="9144000"/>
  <p:defaultTextStyle>
    <a:defPPr>
      <a:defRPr lang="he-IL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סגנון ביניים 2 - הדגשה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4373" autoAdjust="0"/>
    <p:restoredTop sz="94625" autoAdjust="0"/>
  </p:normalViewPr>
  <p:slideViewPr>
    <p:cSldViewPr>
      <p:cViewPr varScale="1">
        <p:scale>
          <a:sx n="125" d="100"/>
          <a:sy n="125" d="100"/>
        </p:scale>
        <p:origin x="-102" y="-246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183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 smtClean="0"/>
              <a:t>לחץ כדי לערוך סגנון כותרת משנה של תבנית בסיס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8761692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372718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40733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542007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4" name="מציין מיקום תוכן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5" name="מציין מיקום טקסט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6" name="מציין מיקום תוכן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7" name="מציין מיקום של תאריך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8" name="מציין מיקום של כותרת תחתונה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9" name="מציין מיקום של מספר שקופית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42037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אריך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4" name="מציין מיקום של כותרת תחתונה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5" name="מציין מיקום של מספר שקופית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249882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אריך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3" name="מציין מיקום של כותרת תחתונה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29488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9743497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תמונה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e-IL"/>
          </a:p>
        </p:txBody>
      </p:sp>
      <p:sp>
        <p:nvSpPr>
          <p:cNvPr id="4" name="מציין מיקום טקסט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 smtClean="0"/>
              <a:t>לחץ כדי לערוך סגנונות טקסט של תבנית בסיס</a:t>
            </a:r>
          </a:p>
        </p:txBody>
      </p:sp>
      <p:sp>
        <p:nvSpPr>
          <p:cNvPr id="5" name="מציין מיקום של תאריך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6" name="מציין מיקום של כותרת תחתונה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7" name="מציין מיקום של מספר שקופית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12169424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24724035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אנכית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של טקסט אנכי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718169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כותרת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he-IL" smtClean="0"/>
              <a:t>לחץ כדי לערוך סגנון כותרת של תבנית בסיס</a:t>
            </a:r>
            <a:endParaRPr lang="he-IL"/>
          </a:p>
        </p:txBody>
      </p:sp>
      <p:sp>
        <p:nvSpPr>
          <p:cNvPr id="3" name="מציין מיקום טקסט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he-IL" smtClean="0"/>
              <a:t>לחץ כדי לערוך סגנונות טקסט של תבנית בסיס</a:t>
            </a:r>
          </a:p>
          <a:p>
            <a:pPr lvl="1"/>
            <a:r>
              <a:rPr lang="he-IL" smtClean="0"/>
              <a:t>רמה שנייה</a:t>
            </a:r>
          </a:p>
          <a:p>
            <a:pPr lvl="2"/>
            <a:r>
              <a:rPr lang="he-IL" smtClean="0"/>
              <a:t>רמה שלישית</a:t>
            </a:r>
          </a:p>
          <a:p>
            <a:pPr lvl="3"/>
            <a:r>
              <a:rPr lang="he-IL" smtClean="0"/>
              <a:t>רמה רביעית</a:t>
            </a:r>
          </a:p>
          <a:p>
            <a:pPr lvl="4"/>
            <a:r>
              <a:rPr lang="he-IL" smtClean="0"/>
              <a:t>רמה חמישית</a:t>
            </a:r>
            <a:endParaRPr lang="he-IL"/>
          </a:p>
        </p:txBody>
      </p:sp>
      <p:sp>
        <p:nvSpPr>
          <p:cNvPr id="4" name="מציין מיקום של תאריך 3"/>
          <p:cNvSpPr>
            <a:spLocks noGrp="1"/>
          </p:cNvSpPr>
          <p:nvPr>
            <p:ph type="dt" sz="half" idx="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723B33-6614-4939-AD19-318652C367DF}" type="datetimeFigureOut">
              <a:rPr lang="he-IL" smtClean="0"/>
              <a:t>ז'/סיון/תשע"ו</a:t>
            </a:fld>
            <a:endParaRPr lang="he-IL"/>
          </a:p>
        </p:txBody>
      </p:sp>
      <p:sp>
        <p:nvSpPr>
          <p:cNvPr id="5" name="מציין מיקום של כותרת תחתונה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e-IL"/>
          </a:p>
        </p:txBody>
      </p:sp>
      <p:sp>
        <p:nvSpPr>
          <p:cNvPr id="6" name="מציין מיקום של מספר שקופית 5"/>
          <p:cNvSpPr>
            <a:spLocks noGrp="1"/>
          </p:cNvSpPr>
          <p:nvPr>
            <p:ph type="sldNum" sz="quarter" idx="4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EDB3C6-BD14-49CA-A8AE-6148DB78D331}" type="slidenum">
              <a:rPr lang="he-IL" smtClean="0"/>
              <a:t>‹#›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061450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e-IL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399081"/>
            <a:ext cx="7772400" cy="740621"/>
          </a:xfrm>
        </p:spPr>
        <p:txBody>
          <a:bodyPr>
            <a:normAutofit fontScale="90000"/>
          </a:bodyPr>
          <a:lstStyle/>
          <a:p>
            <a:r>
              <a:rPr lang="he-IL" b="1" dirty="0" smtClean="0">
                <a:solidFill>
                  <a:srgbClr val="FF0000"/>
                </a:solidFill>
              </a:rPr>
              <a:t>דוגמה למבנה קמפיין אימיילים</a:t>
            </a:r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2067694"/>
            <a:ext cx="7416824" cy="2664296"/>
          </a:xfrm>
        </p:spPr>
        <p:txBody>
          <a:bodyPr>
            <a:normAutofit fontScale="70000" lnSpcReduction="20000"/>
          </a:bodyPr>
          <a:lstStyle/>
          <a:p>
            <a:endParaRPr lang="he-IL" sz="5100" dirty="0" smtClean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קמפיין </a:t>
            </a:r>
            <a:r>
              <a:rPr lang="he-IL" dirty="0">
                <a:solidFill>
                  <a:schemeClr val="tx1"/>
                </a:solidFill>
              </a:rPr>
              <a:t>נמשך בין 3-6 שבועות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מרווח </a:t>
            </a:r>
            <a:r>
              <a:rPr lang="he-IL" dirty="0">
                <a:solidFill>
                  <a:schemeClr val="tx1"/>
                </a:solidFill>
              </a:rPr>
              <a:t>בין אימיילים – כל 3-4 ימים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לא </a:t>
            </a:r>
            <a:r>
              <a:rPr lang="he-IL" dirty="0">
                <a:solidFill>
                  <a:schemeClr val="tx1"/>
                </a:solidFill>
              </a:rPr>
              <a:t>חייבים לבצע את כל האימיילים ברשימה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אבל </a:t>
            </a:r>
            <a:r>
              <a:rPr lang="he-IL" dirty="0">
                <a:solidFill>
                  <a:schemeClr val="tx1"/>
                </a:solidFill>
              </a:rPr>
              <a:t>מומלץ להרכיב תמהיל של מגוון מבין סוגי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האימיילים ברשימה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0279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 smtClean="0"/>
              <a:t>דוגמה למבנה קמפיין אימיילים</a:t>
            </a:r>
            <a:endParaRPr lang="he-IL" dirty="0"/>
          </a:p>
        </p:txBody>
      </p:sp>
      <p:sp>
        <p:nvSpPr>
          <p:cNvPr id="11" name="מציין מיקום תוכן 10"/>
          <p:cNvSpPr>
            <a:spLocks noGrp="1"/>
          </p:cNvSpPr>
          <p:nvPr>
            <p:ph sz="half" idx="2"/>
          </p:nvPr>
        </p:nvSpPr>
        <p:spPr>
          <a:xfrm>
            <a:off x="457200" y="2067694"/>
            <a:ext cx="4040188" cy="2664296"/>
          </a:xfrm>
        </p:spPr>
        <p:txBody>
          <a:bodyPr/>
          <a:lstStyle/>
          <a:p>
            <a:pPr>
              <a:buFont typeface="Wingdings" panose="05000000000000000000" pitchFamily="2" charset="2"/>
              <a:buChar char="ü"/>
            </a:pPr>
            <a:r>
              <a:rPr lang="he-IL" dirty="0"/>
              <a:t>אימייל טיפול בהתנגדויות </a:t>
            </a:r>
            <a:r>
              <a:rPr lang="he-IL" dirty="0" smtClean="0"/>
              <a:t>(שאלות נפוצות)</a:t>
            </a:r>
            <a:endParaRPr lang="he-IL" dirty="0"/>
          </a:p>
          <a:p>
            <a:pPr>
              <a:buFont typeface="Wingdings" panose="05000000000000000000" pitchFamily="2" charset="2"/>
              <a:buChar char="ü"/>
            </a:pPr>
            <a:r>
              <a:rPr lang="he-IL" dirty="0"/>
              <a:t>אימייל דחיפות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e-IL" dirty="0"/>
              <a:t>אימייל ספירה לאחור: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e-IL" dirty="0"/>
              <a:t>נותרו עוד...תזכורת אחרונה...מחר נסגר...</a:t>
            </a:r>
          </a:p>
        </p:txBody>
      </p:sp>
      <p:sp>
        <p:nvSpPr>
          <p:cNvPr id="12" name="מציין מיקום טקסט 11"/>
          <p:cNvSpPr>
            <a:spLocks noGrp="1"/>
          </p:cNvSpPr>
          <p:nvPr>
            <p:ph type="body" sz="quarter" idx="3"/>
          </p:nvPr>
        </p:nvSpPr>
        <p:spPr>
          <a:xfrm>
            <a:off x="827584" y="1399080"/>
            <a:ext cx="7859217" cy="524597"/>
          </a:xfrm>
        </p:spPr>
        <p:txBody>
          <a:bodyPr>
            <a:noAutofit/>
          </a:bodyPr>
          <a:lstStyle/>
          <a:p>
            <a:pPr algn="ctr"/>
            <a:r>
              <a:rPr lang="he-IL" sz="3600" dirty="0">
                <a:solidFill>
                  <a:srgbClr val="FF0000"/>
                </a:solidFill>
              </a:rPr>
              <a:t>סדרת מיילים</a:t>
            </a:r>
          </a:p>
        </p:txBody>
      </p:sp>
      <p:sp>
        <p:nvSpPr>
          <p:cNvPr id="13" name="מציין מיקום תוכן 12"/>
          <p:cNvSpPr>
            <a:spLocks noGrp="1"/>
          </p:cNvSpPr>
          <p:nvPr>
            <p:ph sz="quarter" idx="4"/>
          </p:nvPr>
        </p:nvSpPr>
        <p:spPr>
          <a:xfrm>
            <a:off x="4645026" y="2067694"/>
            <a:ext cx="4175446" cy="2736304"/>
          </a:xfrm>
        </p:spPr>
        <p:txBody>
          <a:bodyPr>
            <a:normAutofit fontScale="92500" lnSpcReduction="10000"/>
          </a:bodyPr>
          <a:lstStyle/>
          <a:p>
            <a:pPr>
              <a:buFont typeface="Wingdings" panose="05000000000000000000" pitchFamily="2" charset="2"/>
              <a:buChar char="ü"/>
            </a:pPr>
            <a:r>
              <a:rPr lang="he-IL" dirty="0"/>
              <a:t>אימייל הכרזת </a:t>
            </a:r>
            <a:r>
              <a:rPr lang="he-IL" dirty="0" smtClean="0"/>
              <a:t>מוצר/שירות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e-IL" dirty="0" smtClean="0"/>
              <a:t>אימייל </a:t>
            </a:r>
            <a:r>
              <a:rPr lang="he-IL" dirty="0"/>
              <a:t>כאב /תשוקה </a:t>
            </a:r>
            <a:r>
              <a:rPr lang="he-IL" dirty="0" smtClean="0"/>
              <a:t>1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e-IL" dirty="0" smtClean="0"/>
              <a:t>אימייל </a:t>
            </a:r>
            <a:r>
              <a:rPr lang="he-IL" dirty="0"/>
              <a:t>כאב /תשוקה </a:t>
            </a:r>
            <a:r>
              <a:rPr lang="he-IL" dirty="0" smtClean="0"/>
              <a:t>2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e-IL" dirty="0" smtClean="0"/>
              <a:t>אימייל פתרון/תועלת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e-IL" dirty="0" smtClean="0"/>
              <a:t>אימייל </a:t>
            </a:r>
            <a:r>
              <a:rPr lang="he-IL" dirty="0"/>
              <a:t>פתרון/תועלת </a:t>
            </a:r>
            <a:r>
              <a:rPr lang="he-IL" dirty="0" smtClean="0"/>
              <a:t>2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e-IL" dirty="0" smtClean="0"/>
              <a:t>אימייל בונוס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he-IL" dirty="0" smtClean="0"/>
              <a:t>אימייל </a:t>
            </a:r>
            <a:r>
              <a:rPr lang="he-IL" dirty="0"/>
              <a:t>הוכחה</a:t>
            </a: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372" y="123475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999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399081"/>
            <a:ext cx="7772400" cy="740621"/>
          </a:xfrm>
        </p:spPr>
        <p:txBody>
          <a:bodyPr>
            <a:normAutofit fontScale="90000"/>
          </a:bodyPr>
          <a:lstStyle/>
          <a:p>
            <a:r>
              <a:rPr lang="he-IL" b="1" dirty="0">
                <a:solidFill>
                  <a:srgbClr val="FF0000"/>
                </a:solidFill>
              </a:rPr>
              <a:t>אימייל הכרזת מוצר/ שירות</a:t>
            </a:r>
            <a:endParaRPr lang="he-IL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2067694"/>
            <a:ext cx="7416824" cy="2808312"/>
          </a:xfrm>
        </p:spPr>
        <p:txBody>
          <a:bodyPr>
            <a:normAutofit fontScale="55000" lnSpcReduction="20000"/>
          </a:bodyPr>
          <a:lstStyle/>
          <a:p>
            <a:endParaRPr lang="he-IL" sz="5100" dirty="0" smtClean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הכרזה </a:t>
            </a:r>
            <a:r>
              <a:rPr lang="he-IL" dirty="0">
                <a:solidFill>
                  <a:schemeClr val="tx1"/>
                </a:solidFill>
              </a:rPr>
              <a:t>– מהו </a:t>
            </a:r>
            <a:r>
              <a:rPr lang="he-IL" dirty="0" smtClean="0">
                <a:solidFill>
                  <a:schemeClr val="tx1"/>
                </a:solidFill>
              </a:rPr>
              <a:t>המוצר?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איזה </a:t>
            </a:r>
            <a:r>
              <a:rPr lang="he-IL" dirty="0">
                <a:solidFill>
                  <a:schemeClr val="tx1"/>
                </a:solidFill>
              </a:rPr>
              <a:t>כאב המוצר </a:t>
            </a:r>
            <a:r>
              <a:rPr lang="he-IL" dirty="0" smtClean="0">
                <a:solidFill>
                  <a:schemeClr val="tx1"/>
                </a:solidFill>
              </a:rPr>
              <a:t>פותר?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3 </a:t>
            </a:r>
            <a:r>
              <a:rPr lang="he-IL" dirty="0">
                <a:solidFill>
                  <a:schemeClr val="tx1"/>
                </a:solidFill>
              </a:rPr>
              <a:t>תועלות מרכזיות של </a:t>
            </a:r>
            <a:r>
              <a:rPr lang="he-IL" dirty="0" smtClean="0">
                <a:solidFill>
                  <a:schemeClr val="tx1"/>
                </a:solidFill>
              </a:rPr>
              <a:t>המוצר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למי </a:t>
            </a:r>
            <a:r>
              <a:rPr lang="he-IL" dirty="0">
                <a:solidFill>
                  <a:schemeClr val="tx1"/>
                </a:solidFill>
              </a:rPr>
              <a:t>המוצר </a:t>
            </a:r>
            <a:r>
              <a:rPr lang="he-IL" dirty="0" smtClean="0">
                <a:solidFill>
                  <a:schemeClr val="tx1"/>
                </a:solidFill>
              </a:rPr>
              <a:t>מיועד?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למה </a:t>
            </a:r>
            <a:r>
              <a:rPr lang="he-IL" dirty="0">
                <a:solidFill>
                  <a:schemeClr val="tx1"/>
                </a:solidFill>
              </a:rPr>
              <a:t>כדאי לפעול </a:t>
            </a:r>
            <a:r>
              <a:rPr lang="he-IL" dirty="0" smtClean="0">
                <a:solidFill>
                  <a:schemeClr val="tx1"/>
                </a:solidFill>
              </a:rPr>
              <a:t>עכשיו? 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הנעה </a:t>
            </a:r>
            <a:r>
              <a:rPr lang="he-IL" dirty="0">
                <a:solidFill>
                  <a:schemeClr val="tx1"/>
                </a:solidFill>
              </a:rPr>
              <a:t>לפעולה לקבל עוד מידע/לעלות </a:t>
            </a:r>
            <a:r>
              <a:rPr lang="he-IL" dirty="0" smtClean="0">
                <a:solidFill>
                  <a:schemeClr val="tx1"/>
                </a:solidFill>
              </a:rPr>
              <a:t>שלב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"בלחיצה </a:t>
            </a:r>
            <a:r>
              <a:rPr lang="he-IL" dirty="0">
                <a:solidFill>
                  <a:schemeClr val="tx1"/>
                </a:solidFill>
              </a:rPr>
              <a:t>כאן</a:t>
            </a:r>
            <a:r>
              <a:rPr lang="he-IL" dirty="0" smtClean="0">
                <a:solidFill>
                  <a:schemeClr val="tx1"/>
                </a:solidFill>
              </a:rPr>
              <a:t>"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558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399081"/>
            <a:ext cx="7772400" cy="524597"/>
          </a:xfrm>
        </p:spPr>
        <p:txBody>
          <a:bodyPr>
            <a:normAutofit fontScale="90000"/>
          </a:bodyPr>
          <a:lstStyle/>
          <a:p>
            <a:r>
              <a:rPr lang="he-IL" sz="3200" b="1" dirty="0" smtClean="0">
                <a:solidFill>
                  <a:srgbClr val="FF0000"/>
                </a:solidFill>
              </a:rPr>
              <a:t>דוגמה - נפתחה </a:t>
            </a:r>
            <a:r>
              <a:rPr lang="he-IL" sz="3200" b="1" dirty="0">
                <a:solidFill>
                  <a:srgbClr val="FF0000"/>
                </a:solidFill>
              </a:rPr>
              <a:t>ההרשמה לקורס נגרות למתחילים</a:t>
            </a:r>
            <a:endParaRPr lang="he-IL" sz="3200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779662"/>
            <a:ext cx="7704856" cy="3240360"/>
          </a:xfrm>
        </p:spPr>
        <p:txBody>
          <a:bodyPr>
            <a:normAutofit fontScale="40000" lnSpcReduction="20000"/>
          </a:bodyPr>
          <a:lstStyle/>
          <a:p>
            <a:pPr algn="r"/>
            <a:r>
              <a:rPr lang="he-IL" dirty="0">
                <a:solidFill>
                  <a:schemeClr val="tx1"/>
                </a:solidFill>
              </a:rPr>
              <a:t>היי,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אני שמחה לספר לך שב- </a:t>
            </a:r>
            <a:r>
              <a:rPr lang="he-IL" dirty="0" smtClean="0">
                <a:solidFill>
                  <a:schemeClr val="tx1"/>
                </a:solidFill>
              </a:rPr>
              <a:t>10.7.16 </a:t>
            </a:r>
            <a:r>
              <a:rPr lang="he-IL" dirty="0">
                <a:solidFill>
                  <a:schemeClr val="tx1"/>
                </a:solidFill>
              </a:rPr>
              <a:t>,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נפתח המחזור השלישי של קורס נגרות למתחילים,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בו אלמד אותך איך בונים רהיטים קטנים לבית, בקלות ובלי צורך בידע קודם.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היתרונות הגדולים עבורך: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• כל מה שתבנה – שייך לך ואפשר לקחת הביתה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• כל משתתף מקבל חוברת הדגמה מלאה של כל תהליך הבנייה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• אין צורך להביא כלים מהבית – כל הכלים יינתנו לך בסדנה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הקורס מיועד למבוגרים, שאוהבים לבנות דברים לבד,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ורוצים לייצור דברים ייחודים שלא ניתן להשיג בחנויות.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אין צורך בניסיון קודם בנגרות.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אני ממליץ לך ללחוץ כאן עכשיו ולקרוא עוד פרטים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שווה להזדרז,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כרגע אנחנו בהרשמה מוקדמת של 300 ₪ הנחה מהמחיר המלא.</a:t>
            </a:r>
          </a:p>
          <a:p>
            <a:pPr algn="r"/>
            <a:r>
              <a:rPr lang="he-IL" dirty="0">
                <a:solidFill>
                  <a:schemeClr val="tx1"/>
                </a:solidFill>
              </a:rPr>
              <a:t>בברכה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12698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491630"/>
            <a:ext cx="7772400" cy="648072"/>
          </a:xfrm>
        </p:spPr>
        <p:txBody>
          <a:bodyPr>
            <a:normAutofit/>
          </a:bodyPr>
          <a:lstStyle/>
          <a:p>
            <a:r>
              <a:rPr lang="he-IL" sz="3200" b="1" dirty="0">
                <a:solidFill>
                  <a:srgbClr val="FF0000"/>
                </a:solidFill>
              </a:rPr>
              <a:t>אימייל פתרון/תועלת</a:t>
            </a:r>
            <a:endParaRPr lang="he-IL" sz="3200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995686"/>
            <a:ext cx="7704856" cy="2880320"/>
          </a:xfrm>
        </p:spPr>
        <p:txBody>
          <a:bodyPr>
            <a:normAutofit fontScale="62500" lnSpcReduction="20000"/>
          </a:bodyPr>
          <a:lstStyle/>
          <a:p>
            <a:pPr algn="r"/>
            <a:endParaRPr lang="he-IL" dirty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לספר </a:t>
            </a:r>
            <a:r>
              <a:rPr lang="he-IL" dirty="0">
                <a:solidFill>
                  <a:schemeClr val="tx1"/>
                </a:solidFill>
              </a:rPr>
              <a:t>על התועלות הגדולות של המוצר שלכם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מה </a:t>
            </a:r>
            <a:r>
              <a:rPr lang="he-IL" dirty="0">
                <a:solidFill>
                  <a:schemeClr val="tx1"/>
                </a:solidFill>
              </a:rPr>
              <a:t>שם המוצר שמעניק תועלות אלו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לתת </a:t>
            </a:r>
            <a:r>
              <a:rPr lang="he-IL" dirty="0">
                <a:solidFill>
                  <a:schemeClr val="tx1"/>
                </a:solidFill>
              </a:rPr>
              <a:t>תזכורת למי זה מיועד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במידה </a:t>
            </a:r>
            <a:r>
              <a:rPr lang="he-IL" dirty="0">
                <a:solidFill>
                  <a:schemeClr val="tx1"/>
                </a:solidFill>
              </a:rPr>
              <a:t>ויש-</a:t>
            </a:r>
          </a:p>
          <a:p>
            <a:pPr algn="r"/>
            <a:r>
              <a:rPr lang="he-IL" dirty="0" smtClean="0">
                <a:solidFill>
                  <a:schemeClr val="tx1"/>
                </a:solidFill>
              </a:rPr>
              <a:t>       לספר </a:t>
            </a:r>
            <a:r>
              <a:rPr lang="he-IL" dirty="0">
                <a:solidFill>
                  <a:schemeClr val="tx1"/>
                </a:solidFill>
              </a:rPr>
              <a:t>על ההיענות לאימיילים </a:t>
            </a:r>
            <a:r>
              <a:rPr lang="he-IL" dirty="0" smtClean="0">
                <a:solidFill>
                  <a:schemeClr val="tx1"/>
                </a:solidFill>
              </a:rPr>
              <a:t>שנשלח</a:t>
            </a:r>
            <a:r>
              <a:rPr lang="en-US" dirty="0" smtClean="0">
                <a:solidFill>
                  <a:schemeClr val="tx1"/>
                </a:solidFill>
              </a:rPr>
              <a:t/>
            </a:r>
            <a:br>
              <a:rPr lang="en-US" dirty="0" smtClean="0">
                <a:solidFill>
                  <a:schemeClr val="tx1"/>
                </a:solidFill>
              </a:rPr>
            </a:br>
            <a:r>
              <a:rPr lang="he-IL" dirty="0" smtClean="0">
                <a:solidFill>
                  <a:schemeClr val="tx1"/>
                </a:solidFill>
              </a:rPr>
              <a:t>       ( כבר </a:t>
            </a:r>
            <a:r>
              <a:rPr lang="he-IL" dirty="0">
                <a:solidFill>
                  <a:schemeClr val="tx1"/>
                </a:solidFill>
              </a:rPr>
              <a:t>נרשמו...כבר רכשו</a:t>
            </a:r>
            <a:r>
              <a:rPr lang="he-IL" dirty="0" smtClean="0">
                <a:solidFill>
                  <a:schemeClr val="tx1"/>
                </a:solidFill>
              </a:rPr>
              <a:t>...)</a:t>
            </a:r>
            <a:endParaRPr lang="he-IL" dirty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הנעה </a:t>
            </a:r>
            <a:r>
              <a:rPr lang="he-IL" dirty="0">
                <a:solidFill>
                  <a:schemeClr val="tx1"/>
                </a:solidFill>
              </a:rPr>
              <a:t>לפעולה – להעביר לדף מכירה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0902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399081"/>
            <a:ext cx="7772400" cy="524597"/>
          </a:xfrm>
        </p:spPr>
        <p:txBody>
          <a:bodyPr>
            <a:normAutofit/>
          </a:bodyPr>
          <a:lstStyle/>
          <a:p>
            <a:pPr marL="457200" indent="-457200"/>
            <a:r>
              <a:rPr lang="he-IL" sz="2800" dirty="0">
                <a:solidFill>
                  <a:srgbClr val="FF0000"/>
                </a:solidFill>
              </a:rPr>
              <a:t>אימייל בונוס</a:t>
            </a:r>
            <a:endParaRPr lang="he-IL" sz="2800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995686"/>
            <a:ext cx="7704856" cy="2880320"/>
          </a:xfrm>
        </p:spPr>
        <p:txBody>
          <a:bodyPr>
            <a:normAutofit fontScale="55000" lnSpcReduction="20000"/>
          </a:bodyPr>
          <a:lstStyle/>
          <a:p>
            <a:pPr algn="r"/>
            <a:endParaRPr lang="he-IL" dirty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לדבר </a:t>
            </a:r>
            <a:r>
              <a:rPr lang="he-IL" dirty="0">
                <a:solidFill>
                  <a:schemeClr val="tx1"/>
                </a:solidFill>
              </a:rPr>
              <a:t>על הבונוס המרכזי שאתם נותנים למי שרוכש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כותרת </a:t>
            </a:r>
            <a:r>
              <a:rPr lang="he-IL" dirty="0">
                <a:solidFill>
                  <a:schemeClr val="tx1"/>
                </a:solidFill>
              </a:rPr>
              <a:t>המייל תדבר על הבונוס: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>
                <a:solidFill>
                  <a:schemeClr val="tx1"/>
                </a:solidFill>
              </a:rPr>
              <a:t>המדריך השלם ל... בחינם לכל מי ש...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בתוכן </a:t>
            </a:r>
            <a:r>
              <a:rPr lang="he-IL" dirty="0">
                <a:solidFill>
                  <a:schemeClr val="tx1"/>
                </a:solidFill>
              </a:rPr>
              <a:t>המייל לכתוב שזה בונוס מדהים למי שרוכש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( אם </a:t>
            </a:r>
            <a:r>
              <a:rPr lang="he-IL" dirty="0">
                <a:solidFill>
                  <a:schemeClr val="tx1"/>
                </a:solidFill>
              </a:rPr>
              <a:t>יש עוד בונוסים – </a:t>
            </a:r>
            <a:r>
              <a:rPr lang="he-IL" dirty="0" smtClean="0">
                <a:solidFill>
                  <a:schemeClr val="tx1"/>
                </a:solidFill>
              </a:rPr>
              <a:t>לפרט )</a:t>
            </a:r>
            <a:endParaRPr lang="he-IL" dirty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חזרה </a:t>
            </a:r>
            <a:r>
              <a:rPr lang="he-IL" dirty="0">
                <a:solidFill>
                  <a:schemeClr val="tx1"/>
                </a:solidFill>
              </a:rPr>
              <a:t>על התועלות המרכזיות של הפתרון והמוצר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אם </a:t>
            </a:r>
            <a:r>
              <a:rPr lang="he-IL" dirty="0">
                <a:solidFill>
                  <a:schemeClr val="tx1"/>
                </a:solidFill>
              </a:rPr>
              <a:t>יש אחריות – להזכיר אותה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הנעה </a:t>
            </a:r>
            <a:r>
              <a:rPr lang="he-IL" dirty="0">
                <a:solidFill>
                  <a:schemeClr val="tx1"/>
                </a:solidFill>
              </a:rPr>
              <a:t>לפעולה: להעביר לדף המכירה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12285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399081"/>
            <a:ext cx="7772400" cy="524597"/>
          </a:xfrm>
        </p:spPr>
        <p:txBody>
          <a:bodyPr>
            <a:normAutofit/>
          </a:bodyPr>
          <a:lstStyle/>
          <a:p>
            <a:pPr marL="457200" indent="-457200"/>
            <a:r>
              <a:rPr lang="he-IL" sz="2800" dirty="0">
                <a:solidFill>
                  <a:srgbClr val="FF0000"/>
                </a:solidFill>
              </a:rPr>
              <a:t>אימייל הוכחה</a:t>
            </a:r>
            <a:endParaRPr lang="he-IL" sz="2800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995686"/>
            <a:ext cx="7704856" cy="2880320"/>
          </a:xfrm>
        </p:spPr>
        <p:txBody>
          <a:bodyPr>
            <a:normAutofit fontScale="47500" lnSpcReduction="20000"/>
          </a:bodyPr>
          <a:lstStyle/>
          <a:p>
            <a:pPr algn="r"/>
            <a:endParaRPr lang="he-IL" dirty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לתת </a:t>
            </a:r>
            <a:r>
              <a:rPr lang="he-IL" dirty="0">
                <a:solidFill>
                  <a:schemeClr val="tx1"/>
                </a:solidFill>
              </a:rPr>
              <a:t>הוכחה שהמוצר שלכם עובד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אפשר </a:t>
            </a:r>
            <a:r>
              <a:rPr lang="he-IL" dirty="0">
                <a:solidFill>
                  <a:schemeClr val="tx1"/>
                </a:solidFill>
              </a:rPr>
              <a:t>לצטט עדות של לקוח</a:t>
            </a:r>
          </a:p>
          <a:p>
            <a:pPr algn="r"/>
            <a:r>
              <a:rPr lang="he-IL" dirty="0" smtClean="0">
                <a:solidFill>
                  <a:schemeClr val="tx1"/>
                </a:solidFill>
              </a:rPr>
              <a:t>         ( ואז </a:t>
            </a:r>
            <a:r>
              <a:rPr lang="he-IL" dirty="0">
                <a:solidFill>
                  <a:schemeClr val="tx1"/>
                </a:solidFill>
              </a:rPr>
              <a:t>בכותרת המייל לכתוב את עיקרי העדות של הלקוח:</a:t>
            </a:r>
          </a:p>
          <a:p>
            <a:pPr algn="r"/>
            <a:r>
              <a:rPr lang="he-IL" dirty="0" smtClean="0">
                <a:solidFill>
                  <a:schemeClr val="tx1"/>
                </a:solidFill>
              </a:rPr>
              <a:t>          "</a:t>
            </a:r>
            <a:r>
              <a:rPr lang="he-IL" dirty="0">
                <a:solidFill>
                  <a:schemeClr val="tx1"/>
                </a:solidFill>
              </a:rPr>
              <a:t>תוך 3 חודשים ירדתי 30 קילו</a:t>
            </a:r>
            <a:r>
              <a:rPr lang="he-IL" dirty="0" smtClean="0">
                <a:solidFill>
                  <a:schemeClr val="tx1"/>
                </a:solidFill>
              </a:rPr>
              <a:t>"..)</a:t>
            </a:r>
            <a:endParaRPr lang="he-IL" dirty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אפשר </a:t>
            </a:r>
            <a:r>
              <a:rPr lang="he-IL" dirty="0">
                <a:solidFill>
                  <a:schemeClr val="tx1"/>
                </a:solidFill>
              </a:rPr>
              <a:t>להראות תוצאות שלכם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אפשר </a:t>
            </a:r>
            <a:r>
              <a:rPr lang="he-IL" dirty="0">
                <a:solidFill>
                  <a:schemeClr val="tx1"/>
                </a:solidFill>
              </a:rPr>
              <a:t>להראות הוכחות של מפורסמים</a:t>
            </a:r>
          </a:p>
          <a:p>
            <a:pPr algn="r"/>
            <a:r>
              <a:rPr lang="he-IL" dirty="0" smtClean="0">
                <a:solidFill>
                  <a:schemeClr val="tx1"/>
                </a:solidFill>
              </a:rPr>
              <a:t>         שמשתמשים </a:t>
            </a:r>
            <a:r>
              <a:rPr lang="he-IL" dirty="0">
                <a:solidFill>
                  <a:schemeClr val="tx1"/>
                </a:solidFill>
              </a:rPr>
              <a:t>באותו מוצר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תזכורת </a:t>
            </a:r>
            <a:r>
              <a:rPr lang="he-IL" dirty="0">
                <a:solidFill>
                  <a:schemeClr val="tx1"/>
                </a:solidFill>
              </a:rPr>
              <a:t>של עיקרי המכירה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הנעה </a:t>
            </a:r>
            <a:r>
              <a:rPr lang="he-IL" dirty="0">
                <a:solidFill>
                  <a:schemeClr val="tx1"/>
                </a:solidFill>
              </a:rPr>
              <a:t>לפעולה – להעביר לדף מכירה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35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399081"/>
            <a:ext cx="7772400" cy="524597"/>
          </a:xfrm>
        </p:spPr>
        <p:txBody>
          <a:bodyPr>
            <a:normAutofit/>
          </a:bodyPr>
          <a:lstStyle/>
          <a:p>
            <a:r>
              <a:rPr lang="he-IL" sz="2800" dirty="0">
                <a:solidFill>
                  <a:srgbClr val="FF0000"/>
                </a:solidFill>
              </a:rPr>
              <a:t>אימייל טיפול בהתנגדויות</a:t>
            </a:r>
            <a:endParaRPr lang="he-IL" sz="2800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995686"/>
            <a:ext cx="7704856" cy="2880320"/>
          </a:xfrm>
        </p:spPr>
        <p:txBody>
          <a:bodyPr>
            <a:normAutofit fontScale="70000" lnSpcReduction="20000"/>
          </a:bodyPr>
          <a:lstStyle/>
          <a:p>
            <a:pPr algn="r"/>
            <a:endParaRPr lang="he-IL" dirty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מבנה </a:t>
            </a:r>
            <a:r>
              <a:rPr lang="he-IL" dirty="0">
                <a:solidFill>
                  <a:schemeClr val="tx1"/>
                </a:solidFill>
              </a:rPr>
              <a:t>של שאלות נפוצות/למי זה </a:t>
            </a:r>
            <a:r>
              <a:rPr lang="he-IL" dirty="0" smtClean="0">
                <a:solidFill>
                  <a:schemeClr val="tx1"/>
                </a:solidFill>
              </a:rPr>
              <a:t>מתאים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תזכורת </a:t>
            </a:r>
            <a:r>
              <a:rPr lang="he-IL" dirty="0">
                <a:solidFill>
                  <a:schemeClr val="tx1"/>
                </a:solidFill>
              </a:rPr>
              <a:t>על </a:t>
            </a:r>
            <a:r>
              <a:rPr lang="he-IL" dirty="0" smtClean="0">
                <a:solidFill>
                  <a:schemeClr val="tx1"/>
                </a:solidFill>
              </a:rPr>
              <a:t>האחריות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תזכורת </a:t>
            </a:r>
            <a:r>
              <a:rPr lang="he-IL" dirty="0">
                <a:solidFill>
                  <a:schemeClr val="tx1"/>
                </a:solidFill>
              </a:rPr>
              <a:t>על </a:t>
            </a:r>
            <a:r>
              <a:rPr lang="he-IL" dirty="0" smtClean="0">
                <a:solidFill>
                  <a:schemeClr val="tx1"/>
                </a:solidFill>
              </a:rPr>
              <a:t>הבונוסים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חיזוק הוכחות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תזכורת </a:t>
            </a:r>
            <a:r>
              <a:rPr lang="he-IL" dirty="0">
                <a:solidFill>
                  <a:schemeClr val="tx1"/>
                </a:solidFill>
              </a:rPr>
              <a:t>של עיקרי </a:t>
            </a:r>
            <a:r>
              <a:rPr lang="he-IL" dirty="0" smtClean="0">
                <a:solidFill>
                  <a:schemeClr val="tx1"/>
                </a:solidFill>
              </a:rPr>
              <a:t>המכירה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הנעה </a:t>
            </a:r>
            <a:r>
              <a:rPr lang="he-IL" dirty="0">
                <a:solidFill>
                  <a:schemeClr val="tx1"/>
                </a:solidFill>
              </a:rPr>
              <a:t>לפעולה – להעביר לדף מכירה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80623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399081"/>
            <a:ext cx="7772400" cy="524597"/>
          </a:xfrm>
        </p:spPr>
        <p:txBody>
          <a:bodyPr>
            <a:normAutofit/>
          </a:bodyPr>
          <a:lstStyle/>
          <a:p>
            <a:pPr marL="457200" indent="-457200"/>
            <a:r>
              <a:rPr lang="he-IL" sz="2800" dirty="0" smtClean="0">
                <a:solidFill>
                  <a:srgbClr val="FF0000"/>
                </a:solidFill>
              </a:rPr>
              <a:t>אימייל </a:t>
            </a:r>
            <a:r>
              <a:rPr lang="he-IL" sz="2800" dirty="0">
                <a:solidFill>
                  <a:srgbClr val="FF0000"/>
                </a:solidFill>
              </a:rPr>
              <a:t>דחיפות</a:t>
            </a:r>
            <a:endParaRPr lang="he-IL" sz="2800" dirty="0">
              <a:solidFill>
                <a:srgbClr val="FF0000"/>
              </a:solidFill>
            </a:endParaRPr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995686"/>
            <a:ext cx="7704856" cy="2880320"/>
          </a:xfrm>
        </p:spPr>
        <p:txBody>
          <a:bodyPr>
            <a:normAutofit fontScale="62500" lnSpcReduction="20000"/>
          </a:bodyPr>
          <a:lstStyle/>
          <a:p>
            <a:pPr algn="r"/>
            <a:endParaRPr lang="he-IL" dirty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להזכיר </a:t>
            </a:r>
            <a:r>
              <a:rPr lang="he-IL" dirty="0">
                <a:solidFill>
                  <a:schemeClr val="tx1"/>
                </a:solidFill>
              </a:rPr>
              <a:t>דד ליין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להזכיר </a:t>
            </a:r>
            <a:r>
              <a:rPr lang="he-IL" dirty="0">
                <a:solidFill>
                  <a:schemeClr val="tx1"/>
                </a:solidFill>
              </a:rPr>
              <a:t>עליית מחיר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להזכיר </a:t>
            </a:r>
            <a:r>
              <a:rPr lang="he-IL" dirty="0">
                <a:solidFill>
                  <a:schemeClr val="tx1"/>
                </a:solidFill>
              </a:rPr>
              <a:t>מלאי/מקומות אוזלים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תזכורת </a:t>
            </a:r>
            <a:r>
              <a:rPr lang="he-IL" dirty="0">
                <a:solidFill>
                  <a:schemeClr val="tx1"/>
                </a:solidFill>
              </a:rPr>
              <a:t>קצרה של מהות המוצר/תועלות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דחיפות </a:t>
            </a:r>
            <a:r>
              <a:rPr lang="he-IL" dirty="0">
                <a:solidFill>
                  <a:schemeClr val="tx1"/>
                </a:solidFill>
              </a:rPr>
              <a:t>של הכאב/תשוקה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תזכורת </a:t>
            </a:r>
            <a:r>
              <a:rPr lang="he-IL" dirty="0">
                <a:solidFill>
                  <a:schemeClr val="tx1"/>
                </a:solidFill>
              </a:rPr>
              <a:t>של האחריות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הנעה </a:t>
            </a:r>
            <a:r>
              <a:rPr lang="he-IL" dirty="0">
                <a:solidFill>
                  <a:schemeClr val="tx1"/>
                </a:solidFill>
              </a:rPr>
              <a:t>לפעולה: להעביר לדף מכירה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7551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ctrTitle"/>
          </p:nvPr>
        </p:nvSpPr>
        <p:spPr>
          <a:xfrm>
            <a:off x="685800" y="1399081"/>
            <a:ext cx="7772400" cy="524597"/>
          </a:xfrm>
        </p:spPr>
        <p:txBody>
          <a:bodyPr>
            <a:normAutofit/>
          </a:bodyPr>
          <a:lstStyle/>
          <a:p>
            <a:pPr marL="457200" indent="-457200"/>
            <a:r>
              <a:rPr lang="he-IL" sz="2800" dirty="0"/>
              <a:t>אימייל ספירה לאחור </a:t>
            </a:r>
            <a:r>
              <a:rPr lang="he-IL" sz="2800" dirty="0" smtClean="0"/>
              <a:t>( תזכורת </a:t>
            </a:r>
            <a:r>
              <a:rPr lang="he-IL" sz="2800" dirty="0"/>
              <a:t>אחרונה, נותרו עוד</a:t>
            </a:r>
            <a:r>
              <a:rPr lang="he-IL" sz="2800" dirty="0" smtClean="0"/>
              <a:t>...)</a:t>
            </a:r>
            <a:endParaRPr lang="he-IL" sz="2800" dirty="0"/>
          </a:p>
        </p:txBody>
      </p:sp>
      <p:sp>
        <p:nvSpPr>
          <p:cNvPr id="3" name="כותרת משנה 2"/>
          <p:cNvSpPr>
            <a:spLocks noGrp="1"/>
          </p:cNvSpPr>
          <p:nvPr>
            <p:ph type="subTitle" idx="1"/>
          </p:nvPr>
        </p:nvSpPr>
        <p:spPr>
          <a:xfrm>
            <a:off x="755576" y="1995686"/>
            <a:ext cx="7704856" cy="2880320"/>
          </a:xfrm>
        </p:spPr>
        <p:txBody>
          <a:bodyPr>
            <a:normAutofit fontScale="55000" lnSpcReduction="20000"/>
          </a:bodyPr>
          <a:lstStyle/>
          <a:p>
            <a:pPr algn="r"/>
            <a:endParaRPr lang="he-IL" dirty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לספור </a:t>
            </a:r>
            <a:r>
              <a:rPr lang="he-IL" dirty="0">
                <a:solidFill>
                  <a:schemeClr val="tx1"/>
                </a:solidFill>
              </a:rPr>
              <a:t>את הזמן עד סוף המכירה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( עוד </a:t>
            </a:r>
            <a:r>
              <a:rPr lang="he-IL" dirty="0">
                <a:solidFill>
                  <a:schemeClr val="tx1"/>
                </a:solidFill>
              </a:rPr>
              <a:t>12 שעות נסגרת...נותרו עוד 20 חבילות</a:t>
            </a:r>
            <a:r>
              <a:rPr lang="he-IL" dirty="0" smtClean="0">
                <a:solidFill>
                  <a:schemeClr val="tx1"/>
                </a:solidFill>
              </a:rPr>
              <a:t>..)</a:t>
            </a:r>
            <a:endParaRPr lang="he-IL" dirty="0">
              <a:solidFill>
                <a:schemeClr val="tx1"/>
              </a:solidFill>
            </a:endParaRP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לא </a:t>
            </a:r>
            <a:r>
              <a:rPr lang="he-IL" dirty="0">
                <a:solidFill>
                  <a:schemeClr val="tx1"/>
                </a:solidFill>
              </a:rPr>
              <a:t>חבל להישאר עם הכאב?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לא </a:t>
            </a:r>
            <a:r>
              <a:rPr lang="he-IL" dirty="0">
                <a:solidFill>
                  <a:schemeClr val="tx1"/>
                </a:solidFill>
              </a:rPr>
              <a:t>חבל להפסיד את הבונוס?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הנה </a:t>
            </a:r>
            <a:r>
              <a:rPr lang="he-IL" dirty="0">
                <a:solidFill>
                  <a:schemeClr val="tx1"/>
                </a:solidFill>
              </a:rPr>
              <a:t>ההזדמנות שלך להיפטר מהכאב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>
                <a:solidFill>
                  <a:schemeClr val="tx1"/>
                </a:solidFill>
              </a:rPr>
              <a:t>לממש את התשוקה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תזכורת </a:t>
            </a:r>
            <a:r>
              <a:rPr lang="he-IL" dirty="0">
                <a:solidFill>
                  <a:schemeClr val="tx1"/>
                </a:solidFill>
              </a:rPr>
              <a:t>קצרה לכל הטוב שמחכה להם + אחריות</a:t>
            </a:r>
          </a:p>
          <a:p>
            <a:pPr marL="457200" indent="-457200" algn="r">
              <a:buFont typeface="Wingdings" panose="05000000000000000000" pitchFamily="2" charset="2"/>
              <a:buChar char="ü"/>
            </a:pPr>
            <a:r>
              <a:rPr lang="he-IL" dirty="0" smtClean="0">
                <a:solidFill>
                  <a:schemeClr val="tx1"/>
                </a:solidFill>
              </a:rPr>
              <a:t>הנעה </a:t>
            </a:r>
            <a:r>
              <a:rPr lang="he-IL" dirty="0">
                <a:solidFill>
                  <a:schemeClr val="tx1"/>
                </a:solidFill>
              </a:rPr>
              <a:t>לפעולה: להעביר לדף מכירה</a:t>
            </a:r>
            <a:r>
              <a:rPr lang="he-IL" dirty="0">
                <a:solidFill>
                  <a:schemeClr val="tx1"/>
                </a:solidFill>
              </a:rPr>
              <a:t/>
            </a:r>
            <a:br>
              <a:rPr lang="he-IL" dirty="0">
                <a:solidFill>
                  <a:schemeClr val="tx1"/>
                </a:solidFill>
              </a:rPr>
            </a:br>
            <a:endParaRPr lang="he-IL" dirty="0">
              <a:solidFill>
                <a:schemeClr val="tx1"/>
              </a:solidFill>
            </a:endParaRPr>
          </a:p>
        </p:txBody>
      </p:sp>
      <p:pic>
        <p:nvPicPr>
          <p:cNvPr id="5" name="תמונה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688" y="123476"/>
            <a:ext cx="9009312" cy="1275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885982"/>
      </p:ext>
    </p:extLst>
  </p:cSld>
  <p:clrMapOvr>
    <a:masterClrMapping/>
  </p:clrMapOvr>
</p:sld>
</file>

<file path=ppt/theme/theme1.xml><?xml version="1.0" encoding="utf-8"?>
<a:theme xmlns:a="http://schemas.openxmlformats.org/drawingml/2006/main" name="ערכת נושא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506</Words>
  <Application>Microsoft Office PowerPoint</Application>
  <PresentationFormat>‫הצגה על המסך (16:9)</PresentationFormat>
  <Paragraphs>101</Paragraphs>
  <Slides>10</Slides>
  <Notes>0</Notes>
  <HiddenSlides>0</HiddenSlides>
  <MMClips>0</MMClips>
  <ScaleCrop>false</ScaleCrop>
  <HeadingPairs>
    <vt:vector size="4" baseType="variant"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10</vt:i4>
      </vt:variant>
    </vt:vector>
  </HeadingPairs>
  <TitlesOfParts>
    <vt:vector size="11" baseType="lpstr">
      <vt:lpstr>ערכת נושא Office</vt:lpstr>
      <vt:lpstr>דוגמה למבנה קמפיין אימיילים</vt:lpstr>
      <vt:lpstr>דוגמה למבנה קמפיין אימיילים</vt:lpstr>
      <vt:lpstr>אימייל הכרזת מוצר/ שירות</vt:lpstr>
      <vt:lpstr>דוגמה - נפתחה ההרשמה לקורס נגרות למתחילים</vt:lpstr>
      <vt:lpstr>אימייל פתרון/תועלת</vt:lpstr>
      <vt:lpstr>אימייל בונוס</vt:lpstr>
      <vt:lpstr>אימייל הוכחה</vt:lpstr>
      <vt:lpstr>אימייל טיפול בהתנגדויות</vt:lpstr>
      <vt:lpstr>אימייל דחיפות</vt:lpstr>
      <vt:lpstr>אימייל ספירה לאחור ( תזכורת אחרונה, נותרו עוד...)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</dc:title>
  <dc:creator>שמריהו יונה</dc:creator>
  <cp:lastModifiedBy>shmaryhu</cp:lastModifiedBy>
  <cp:revision>39</cp:revision>
  <dcterms:created xsi:type="dcterms:W3CDTF">2012-01-29T09:57:18Z</dcterms:created>
  <dcterms:modified xsi:type="dcterms:W3CDTF">2016-06-13T12:12:25Z</dcterms:modified>
</cp:coreProperties>
</file>