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9" r:id="rId2"/>
    <p:sldId id="258" r:id="rId3"/>
    <p:sldId id="307" r:id="rId4"/>
    <p:sldId id="309" r:id="rId5"/>
    <p:sldId id="308" r:id="rId6"/>
    <p:sldId id="268" r:id="rId7"/>
    <p:sldId id="262" r:id="rId8"/>
    <p:sldId id="267" r:id="rId9"/>
    <p:sldId id="263" r:id="rId10"/>
    <p:sldId id="264" r:id="rId11"/>
    <p:sldId id="270" r:id="rId12"/>
    <p:sldId id="271" r:id="rId13"/>
    <p:sldId id="272" r:id="rId14"/>
    <p:sldId id="273" r:id="rId15"/>
    <p:sldId id="274" r:id="rId16"/>
    <p:sldId id="277" r:id="rId17"/>
    <p:sldId id="276" r:id="rId18"/>
    <p:sldId id="300" r:id="rId19"/>
    <p:sldId id="304" r:id="rId20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מקטע ללא כותרת" id="{FBE64C3C-1C75-4D9C-8748-6B3DF9F96D91}">
          <p14:sldIdLst>
            <p14:sldId id="259"/>
            <p14:sldId id="258"/>
            <p14:sldId id="307"/>
            <p14:sldId id="309"/>
            <p14:sldId id="308"/>
            <p14:sldId id="268"/>
            <p14:sldId id="262"/>
            <p14:sldId id="267"/>
            <p14:sldId id="263"/>
            <p14:sldId id="264"/>
            <p14:sldId id="270"/>
            <p14:sldId id="271"/>
            <p14:sldId id="272"/>
            <p14:sldId id="273"/>
            <p14:sldId id="274"/>
            <p14:sldId id="277"/>
            <p14:sldId id="276"/>
            <p14:sldId id="300"/>
            <p14:sldId id="304"/>
          </p14:sldIdLst>
        </p14:section>
        <p14:section name="מקטע ללא כותרת" id="{7354ACA4-18FF-46E6-AB67-E26B3D33570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426" autoAdjust="0"/>
    <p:restoredTop sz="86375" autoAdjust="0"/>
  </p:normalViewPr>
  <p:slideViewPr>
    <p:cSldViewPr>
      <p:cViewPr varScale="1">
        <p:scale>
          <a:sx n="122" d="100"/>
          <a:sy n="122" d="100"/>
        </p:scale>
        <p:origin x="-810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11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76169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7240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7181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72718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4073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4200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0379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4988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29488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7434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1694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23B33-6614-4939-AD19-318652C367DF}" type="datetimeFigureOut">
              <a:rPr lang="he-IL" smtClean="0"/>
              <a:t>ל'/שבט/תשע"ו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DB3C6-BD14-49CA-A8AE-6148DB78D331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614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956645"/>
          </a:xfrm>
        </p:spPr>
        <p:txBody>
          <a:bodyPr>
            <a:normAutofit/>
          </a:bodyPr>
          <a:lstStyle/>
          <a:p>
            <a:pPr rtl="1" eaLnBrk="1" latinLnBrk="0" hangingPunct="1"/>
            <a:r>
              <a:rPr lang="he-IL" sz="4400" kern="1200" dirty="0" smtClean="0">
                <a:solidFill>
                  <a:srgbClr val="FF0000"/>
                </a:solidFill>
                <a:effectLst/>
              </a:rPr>
              <a:t>מטרת השיעור</a:t>
            </a:r>
            <a:endParaRPr lang="he-IL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971600" y="2355726"/>
            <a:ext cx="7488832" cy="2376264"/>
          </a:xfrm>
        </p:spPr>
        <p:txBody>
          <a:bodyPr>
            <a:normAutofit/>
          </a:bodyPr>
          <a:lstStyle/>
          <a:p>
            <a:pPr marL="457200" lvl="0" indent="-457200" algn="r">
              <a:buFont typeface="Wingdings" panose="05000000000000000000" pitchFamily="2" charset="2"/>
              <a:buChar char="ü"/>
            </a:pPr>
            <a:r>
              <a:rPr lang="he-IL" dirty="0" smtClean="0">
                <a:solidFill>
                  <a:schemeClr val="tx1"/>
                </a:solidFill>
              </a:rPr>
              <a:t>להכיר </a:t>
            </a:r>
            <a:r>
              <a:rPr lang="he-IL" dirty="0">
                <a:solidFill>
                  <a:schemeClr val="tx1"/>
                </a:solidFill>
              </a:rPr>
              <a:t>את ייחודיות הכתיבה השיווקית</a:t>
            </a:r>
          </a:p>
          <a:p>
            <a:pPr marL="457200" lvl="0" indent="-457200" algn="r">
              <a:buFont typeface="Wingdings" panose="05000000000000000000" pitchFamily="2" charset="2"/>
              <a:buChar char="ü"/>
            </a:pPr>
            <a:r>
              <a:rPr lang="he-IL" dirty="0" smtClean="0">
                <a:solidFill>
                  <a:schemeClr val="tx1"/>
                </a:solidFill>
              </a:rPr>
              <a:t>לתת </a:t>
            </a:r>
            <a:r>
              <a:rPr lang="he-IL" dirty="0">
                <a:solidFill>
                  <a:schemeClr val="tx1"/>
                </a:solidFill>
              </a:rPr>
              <a:t>כלים פרקטיים לשיפור יכולת הכתיבה, "כדי שתוכלו בכל פעם מחדש, לכתוב בלי להרגיש סבל או צורך בקופירייטר"</a:t>
            </a: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6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491631"/>
            <a:ext cx="7772400" cy="432047"/>
          </a:xfrm>
        </p:spPr>
        <p:txBody>
          <a:bodyPr>
            <a:noAutofit/>
          </a:bodyPr>
          <a:lstStyle/>
          <a:p>
            <a:pPr rtl="1" eaLnBrk="1" latinLnBrk="0" hangingPunct="1"/>
            <a:r>
              <a:rPr lang="he-IL" sz="4400" kern="1200" dirty="0" smtClean="0">
                <a:solidFill>
                  <a:srgbClr val="FF0000"/>
                </a:solidFill>
                <a:effectLst/>
              </a:rPr>
              <a:t>איך יודעים מה הלקוח רוצה?</a:t>
            </a:r>
            <a:endParaRPr lang="he-IL" sz="4400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355726"/>
            <a:ext cx="8136904" cy="2232248"/>
          </a:xfrm>
        </p:spPr>
        <p:txBody>
          <a:bodyPr>
            <a:normAutofit lnSpcReduction="10000"/>
          </a:bodyPr>
          <a:lstStyle/>
          <a:p>
            <a:pPr marL="0" lvl="0" indent="0" algn="r">
              <a:buFont typeface="Wingdings" panose="05000000000000000000" pitchFamily="2" charset="2"/>
              <a:buNone/>
            </a:pPr>
            <a:r>
              <a:rPr lang="he-IL" dirty="0" smtClean="0">
                <a:solidFill>
                  <a:schemeClr val="tx1"/>
                </a:solidFill>
              </a:rPr>
              <a:t>הלקוח נמצא בנקודה </a:t>
            </a:r>
            <a:r>
              <a:rPr lang="en-US" dirty="0" smtClean="0">
                <a:solidFill>
                  <a:schemeClr val="tx1"/>
                </a:solidFill>
              </a:rPr>
              <a:t>A</a:t>
            </a:r>
          </a:p>
          <a:p>
            <a:pPr marL="0" lvl="0" indent="0" algn="r">
              <a:buFont typeface="Wingdings" panose="05000000000000000000" pitchFamily="2" charset="2"/>
              <a:buNone/>
            </a:pPr>
            <a:r>
              <a:rPr lang="he-IL" dirty="0" smtClean="0">
                <a:solidFill>
                  <a:schemeClr val="tx1"/>
                </a:solidFill>
              </a:rPr>
              <a:t>הלקוח רוצה להגיע לנקודה </a:t>
            </a:r>
            <a:r>
              <a:rPr lang="en-US" dirty="0" smtClean="0">
                <a:solidFill>
                  <a:schemeClr val="tx1"/>
                </a:solidFill>
              </a:rPr>
              <a:t>B</a:t>
            </a:r>
          </a:p>
          <a:p>
            <a:pPr marL="0" lvl="0" indent="0" algn="r">
              <a:buFont typeface="Wingdings" panose="05000000000000000000" pitchFamily="2" charset="2"/>
              <a:buNone/>
            </a:pPr>
            <a:r>
              <a:rPr lang="he-IL" dirty="0" smtClean="0">
                <a:solidFill>
                  <a:schemeClr val="tx1"/>
                </a:solidFill>
              </a:rPr>
              <a:t>יש חומה שהוא צריך לעבור בדרך לפתרון ולנו יש את הסולם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0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1244677"/>
          </a:xfrm>
        </p:spPr>
        <p:txBody>
          <a:bodyPr>
            <a:noAutofit/>
          </a:bodyPr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המטרה של כל מסר שיווקי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067694"/>
            <a:ext cx="8136904" cy="2520280"/>
          </a:xfrm>
        </p:spPr>
        <p:txBody>
          <a:bodyPr>
            <a:normAutofit/>
          </a:bodyPr>
          <a:lstStyle/>
          <a:p>
            <a:pPr marL="457200" lvl="0" indent="-457200" algn="r">
              <a:buFont typeface="Wingdings" panose="05000000000000000000" pitchFamily="2" charset="2"/>
              <a:buChar char="ü"/>
            </a:pPr>
            <a:r>
              <a:rPr lang="he-IL" sz="2400" dirty="0" smtClean="0">
                <a:solidFill>
                  <a:schemeClr val="tx1"/>
                </a:solidFill>
              </a:rPr>
              <a:t>היא להניע לפעולה – שירשם שיתקשר שיוריד שיקנה - נדמיין את כאבו של הלקוח הפוטנציאלי שלנו, משפחה חבר מכר לקוח</a:t>
            </a:r>
          </a:p>
          <a:p>
            <a:pPr marL="457200" lvl="0" indent="-457200" algn="r">
              <a:buFont typeface="Wingdings" panose="05000000000000000000" pitchFamily="2" charset="2"/>
              <a:buChar char="ü"/>
            </a:pPr>
            <a:r>
              <a:rPr lang="he-IL" sz="2400" dirty="0" smtClean="0">
                <a:solidFill>
                  <a:schemeClr val="tx1"/>
                </a:solidFill>
              </a:rPr>
              <a:t>נדמיין את כיאבו עד שנחוש אותו, ונבין את עולמו את הסרט שלו.</a:t>
            </a:r>
          </a:p>
          <a:p>
            <a:pPr marL="457200" lvl="0" indent="-457200" algn="r">
              <a:buFont typeface="Wingdings" panose="05000000000000000000" pitchFamily="2" charset="2"/>
              <a:buChar char="ü"/>
            </a:pPr>
            <a:r>
              <a:rPr lang="he-IL" sz="2400" dirty="0" smtClean="0">
                <a:solidFill>
                  <a:schemeClr val="tx1"/>
                </a:solidFill>
              </a:rPr>
              <a:t>המטרה של המסר השיווקי להוכיח ללקוח שהמוצר שלנו נותן את המענה לכאב / לתשוקה שלו. להוכיח ללקוח שאנחנו הפתרון לסרט שהו חי בו.</a:t>
            </a:r>
            <a:endParaRPr lang="he-IL" sz="2400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3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47615"/>
            <a:ext cx="7772400" cy="1296143"/>
          </a:xfrm>
        </p:spPr>
        <p:txBody>
          <a:bodyPr>
            <a:noAutofit/>
          </a:bodyPr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הייחוד של הכתיבה השיווקית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1995686"/>
            <a:ext cx="8136904" cy="2880320"/>
          </a:xfrm>
        </p:spPr>
        <p:txBody>
          <a:bodyPr>
            <a:normAutofit lnSpcReduction="10000"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הייחודיות </a:t>
            </a:r>
            <a:r>
              <a:rPr lang="he-IL" dirty="0">
                <a:solidFill>
                  <a:schemeClr val="tx1"/>
                </a:solidFill>
              </a:rPr>
              <a:t>של הכתיבה השיווקית זה לא כמות </a:t>
            </a:r>
            <a:r>
              <a:rPr lang="he-IL" dirty="0" err="1">
                <a:solidFill>
                  <a:schemeClr val="tx1"/>
                </a:solidFill>
              </a:rPr>
              <a:t>הלייקים</a:t>
            </a:r>
            <a:r>
              <a:rPr lang="he-IL" dirty="0">
                <a:solidFill>
                  <a:schemeClr val="tx1"/>
                </a:solidFill>
              </a:rPr>
              <a:t>, אלא להוכיח ללקוח שהמוצר שלכם נותן מענה לכאב ולתשוקה וחומרי הגלם שלנו הן מילים ומיליות כוח שנגזרות מעולם השכנוע. הדימויים שנשתמש בהם תמיד יהיו לשרת את העניין ולא כי בא </a:t>
            </a:r>
            <a:r>
              <a:rPr lang="he-IL" dirty="0" smtClean="0">
                <a:solidFill>
                  <a:schemeClr val="tx1"/>
                </a:solidFill>
              </a:rPr>
              <a:t>לנו.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4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668613"/>
          </a:xfrm>
        </p:spPr>
        <p:txBody>
          <a:bodyPr>
            <a:noAutofit/>
          </a:bodyPr>
          <a:lstStyle/>
          <a:p>
            <a:r>
              <a:rPr lang="he-IL" dirty="0">
                <a:solidFill>
                  <a:srgbClr val="FF0000"/>
                </a:solidFill>
              </a:rPr>
              <a:t>כדי הניע לפעולה דרוש:</a:t>
            </a: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067694"/>
            <a:ext cx="8136904" cy="2808312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1</a:t>
            </a:r>
            <a:r>
              <a:rPr lang="he-IL" dirty="0">
                <a:solidFill>
                  <a:schemeClr val="tx1"/>
                </a:solidFill>
              </a:rPr>
              <a:t>.	סיבה – הסיבה תמיד היא של הלקוח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לשאול את עצמנו מה הלקוח רוצה ומה מפריע לו לממש את הכאב, ואנחנו עוזרים לו לממש את החלום שלו.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2.	במסר שיווקי בתהליך שכנועי אנחנו נבקש מהלקוח רק פעולה אחת לבצע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3.	פעולה מוגדרת וברורה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4.	פעולה מוגדרת ומדידה לחץ על הלינק, להירשם, להוריד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דוגמאות: "</a:t>
            </a:r>
            <a:r>
              <a:rPr lang="he-IL" dirty="0" err="1">
                <a:solidFill>
                  <a:schemeClr val="tx1"/>
                </a:solidFill>
              </a:rPr>
              <a:t>אמא</a:t>
            </a:r>
            <a:r>
              <a:rPr lang="he-IL" dirty="0">
                <a:solidFill>
                  <a:schemeClr val="tx1"/>
                </a:solidFill>
              </a:rPr>
              <a:t> בבית?"   "תאהב אותי"   "אתה לא מעריך אותי מספיק"</a:t>
            </a:r>
          </a:p>
          <a:p>
            <a:pPr algn="r"/>
            <a:r>
              <a:rPr lang="he-IL" dirty="0">
                <a:solidFill>
                  <a:schemeClr val="tx1"/>
                </a:solidFill>
              </a:rPr>
              <a:t>5.	כתיבה מדוברת – כמו שמדברים כך לכתוב</a:t>
            </a: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707654"/>
            <a:ext cx="7772400" cy="1224136"/>
          </a:xfrm>
        </p:spPr>
        <p:txBody>
          <a:bodyPr>
            <a:noAutofit/>
          </a:bodyPr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4400" kern="1200" dirty="0" smtClean="0">
                <a:solidFill>
                  <a:srgbClr val="FF0000"/>
                </a:solidFill>
                <a:effectLst/>
              </a:rPr>
              <a:t>יועץ לזוגיות </a:t>
            </a:r>
            <a:endParaRPr lang="he-IL" sz="3600" dirty="0" smtClean="0">
              <a:solidFill>
                <a:srgbClr val="FF0000"/>
              </a:solidFill>
              <a:effectLst/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467544" y="2499742"/>
            <a:ext cx="8352928" cy="2376264"/>
          </a:xfrm>
        </p:spPr>
        <p:txBody>
          <a:bodyPr>
            <a:normAutofit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"הקפידו לומר שלום כאשר אתם נפרדים..."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"תשימו לב שכשאתם נפרדים אתם אומרים שלום..."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8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491631"/>
            <a:ext cx="7772400" cy="864095"/>
          </a:xfrm>
        </p:spPr>
        <p:txBody>
          <a:bodyPr>
            <a:noAutofit/>
          </a:bodyPr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מה היתרונות של כתיבה פשוטה 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1923678"/>
            <a:ext cx="8136904" cy="3024336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he-IL" dirty="0" smtClean="0">
                <a:solidFill>
                  <a:srgbClr val="FF0000"/>
                </a:solidFill>
              </a:rPr>
              <a:t>פנייה ללב </a:t>
            </a:r>
            <a:r>
              <a:rPr lang="he-IL" dirty="0" smtClean="0">
                <a:solidFill>
                  <a:schemeClr val="tx1"/>
                </a:solidFill>
              </a:rPr>
              <a:t>- בכתיבה שיווקית אנחנו מחפשים את תשומת ליבו של הלקוח אנחנו רוצים לעורר את הרגש את התשוקה של הלקוח ולכן הפנייה צריכה להיות ללב ולא לראש.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הלב  "חושב במילים פשוטות"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אנשים בחברה מדברים בשפה גבוה, אבל כשהם בינם לבין עצם חושבים בשפה פשוטה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( חושב – סבור )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שפה פשוטה חודרת ללב ונמנעים ככול האפשר שלא לעורר חשיבה רציונלית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לא נכתוב "אתה צריך" "אתה רוצה" "כדאי ש..." אנחנו נשאף לנהל דיאלוג עם הלקוח ברמת התת מודע של הלקוח, מתחת לרדאר"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תמשיכו לדבר ללב של הגולש, "כי הלב בוחר, השכל מאשר"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0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491631"/>
            <a:ext cx="7772400" cy="1152127"/>
          </a:xfrm>
        </p:spPr>
        <p:txBody>
          <a:bodyPr>
            <a:noAutofit/>
          </a:bodyPr>
          <a:lstStyle/>
          <a:p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מה היתרונות של כתיבה פשוטה 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139702"/>
            <a:ext cx="8136904" cy="2808312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2.	לאלץ את הגולש לקרוא את הטקסטים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הגולשים היום קוראים בסריקה בעיקר כותרות ותחילת פסקאות, שפה פשוטה מאיטה את הסריקה ומאלצת לקרוא וכך תופסים את תשומת ליבו של הגולש.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he-IL" dirty="0">
                <a:solidFill>
                  <a:schemeClr val="tx1"/>
                </a:solidFill>
              </a:rPr>
              <a:t>הקידום שלהם במנועי החיפוש תלוי בעיקר במספר הביקורים בדפים אלו ובמשך השהיה </a:t>
            </a:r>
            <a:r>
              <a:rPr lang="he-IL" dirty="0" smtClean="0">
                <a:solidFill>
                  <a:schemeClr val="tx1"/>
                </a:solidFill>
              </a:rPr>
              <a:t>בהם.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he-IL" dirty="0" smtClean="0">
                <a:solidFill>
                  <a:schemeClr val="tx1"/>
                </a:solidFill>
              </a:rPr>
              <a:t>חסר </a:t>
            </a:r>
            <a:r>
              <a:rPr lang="he-IL" dirty="0">
                <a:solidFill>
                  <a:schemeClr val="tx1"/>
                </a:solidFill>
              </a:rPr>
              <a:t>את היתרון של דפי הבלוג המתעדכנים בתכנים שלהם לעתים קרובות.</a:t>
            </a:r>
            <a:endParaRPr lang="en-US" dirty="0">
              <a:solidFill>
                <a:schemeClr val="tx1"/>
              </a:solidFill>
            </a:endParaRPr>
          </a:p>
          <a:p>
            <a:pPr algn="r"/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0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491631"/>
            <a:ext cx="7772400" cy="1224135"/>
          </a:xfrm>
        </p:spPr>
        <p:txBody>
          <a:bodyPr>
            <a:noAutofit/>
          </a:bodyPr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התנגדויות / התלבטויות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067694"/>
            <a:ext cx="8280920" cy="288032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אם תזכרו בסוג ההתנגדויות - הדחיות או התירוצים שקבלתם, אם מהיום תעשו ניסוי בכל שיחת מכירה, ותרשמו את דברי הלקוח תגלו ותמיינו אותם תגלו של הנימוקים שתקבלו יושבים על 5 טענות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לא רוצה, לא צריך, לא מאמין( לא מאמין לך, לא מאמין, מאמין לך אבל לא מאמין שהשירות יפתור לי את הבעיה שלי ), לא עכשיו, יקר לי,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5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563638"/>
            <a:ext cx="7772400" cy="936104"/>
          </a:xfrm>
        </p:spPr>
        <p:txBody>
          <a:bodyPr>
            <a:noAutofit/>
          </a:bodyPr>
          <a:lstStyle/>
          <a:p>
            <a:r>
              <a:rPr lang="he-IL" sz="3600" dirty="0" smtClean="0">
                <a:solidFill>
                  <a:srgbClr val="FF0000"/>
                </a:solidFill>
              </a:rPr>
              <a:t>מהו דף נחיתה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683568" y="2355726"/>
            <a:ext cx="8136904" cy="2592288"/>
          </a:xfrm>
        </p:spPr>
        <p:txBody>
          <a:bodyPr>
            <a:normAutofit fontScale="85000" lnSpcReduction="20000"/>
          </a:bodyPr>
          <a:lstStyle/>
          <a:p>
            <a:pPr lvl="0" algn="r"/>
            <a:r>
              <a:rPr lang="he-IL" dirty="0">
                <a:solidFill>
                  <a:schemeClr val="tx1"/>
                </a:solidFill>
              </a:rPr>
              <a:t>דף הנחיתה הוא טופס לאיסוף פרטים,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he-IL" dirty="0" smtClean="0">
                <a:solidFill>
                  <a:schemeClr val="tx1"/>
                </a:solidFill>
              </a:rPr>
              <a:t>בד"כ </a:t>
            </a:r>
            <a:r>
              <a:rPr lang="he-IL" dirty="0">
                <a:solidFill>
                  <a:schemeClr val="tx1"/>
                </a:solidFill>
              </a:rPr>
              <a:t>מדובר בדף עם עיצוב מינימליסטי, 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he-IL" dirty="0" smtClean="0">
                <a:solidFill>
                  <a:schemeClr val="tx1"/>
                </a:solidFill>
              </a:rPr>
              <a:t>כותרת</a:t>
            </a:r>
            <a:r>
              <a:rPr lang="he-IL" dirty="0">
                <a:solidFill>
                  <a:schemeClr val="tx1"/>
                </a:solidFill>
              </a:rPr>
              <a:t>, חץ , וידיאו, 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he-IL" dirty="0" smtClean="0">
                <a:solidFill>
                  <a:schemeClr val="tx1"/>
                </a:solidFill>
              </a:rPr>
              <a:t>כמה </a:t>
            </a:r>
            <a:r>
              <a:rPr lang="he-IL" dirty="0">
                <a:solidFill>
                  <a:schemeClr val="tx1"/>
                </a:solidFill>
              </a:rPr>
              <a:t>שורות של טקסט שמציעים לכם להכניס את הפרטים האישיים שלכם, תמורת מתנה כלשהיא, ספרון, </a:t>
            </a:r>
            <a:r>
              <a:rPr lang="en-US" dirty="0" err="1">
                <a:solidFill>
                  <a:schemeClr val="tx1"/>
                </a:solidFill>
              </a:rPr>
              <a:t>ibook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he-IL" dirty="0">
                <a:solidFill>
                  <a:schemeClr val="tx1"/>
                </a:solidFill>
              </a:rPr>
              <a:t>טיפים, סרטון וכ"ו.</a:t>
            </a:r>
          </a:p>
          <a:p>
            <a:pPr lvl="0" algn="r"/>
            <a:r>
              <a:rPr lang="he-IL" dirty="0">
                <a:solidFill>
                  <a:schemeClr val="tx1"/>
                </a:solidFill>
              </a:rPr>
              <a:t>שמות נוספים לדף הנחיתה,  דף לכידה,  </a:t>
            </a:r>
            <a:r>
              <a:rPr lang="en-US" dirty="0">
                <a:solidFill>
                  <a:schemeClr val="tx1"/>
                </a:solidFill>
              </a:rPr>
              <a:t>Squeeze Page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3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470"/>
            <a:ext cx="7704856" cy="495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225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e-IL" sz="3600" b="1" dirty="0" smtClean="0">
                <a:solidFill>
                  <a:srgbClr val="FF0000"/>
                </a:solidFill>
              </a:rPr>
              <a:t>במה הכתיבה השיווקית שונה מכתיבה ספרותית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1371600" y="2787774"/>
            <a:ext cx="6400800" cy="2088232"/>
          </a:xfrm>
        </p:spPr>
        <p:txBody>
          <a:bodyPr>
            <a:normAutofit/>
          </a:bodyPr>
          <a:lstStyle/>
          <a:p>
            <a:pPr lvl="0" algn="r"/>
            <a:r>
              <a:rPr lang="he-IL" sz="3600" dirty="0" smtClean="0">
                <a:solidFill>
                  <a:schemeClr val="tx1"/>
                </a:solidFill>
              </a:rPr>
              <a:t>1.קהל המטרה - הלקוחות</a:t>
            </a:r>
            <a:endParaRPr lang="en-US" sz="3600" dirty="0">
              <a:solidFill>
                <a:schemeClr val="tx1"/>
              </a:solidFill>
            </a:endParaRPr>
          </a:p>
          <a:p>
            <a:pPr lvl="0" algn="r"/>
            <a:r>
              <a:rPr lang="he-IL" sz="3600" dirty="0" smtClean="0">
                <a:solidFill>
                  <a:schemeClr val="tx1"/>
                </a:solidFill>
              </a:rPr>
              <a:t>2. השפה</a:t>
            </a:r>
            <a:r>
              <a:rPr lang="he-IL" sz="3600" baseline="0" dirty="0" smtClean="0">
                <a:solidFill>
                  <a:schemeClr val="tx1"/>
                </a:solidFill>
              </a:rPr>
              <a:t> של הגולש</a:t>
            </a:r>
            <a:endParaRPr lang="en-US" sz="3600" dirty="0">
              <a:solidFill>
                <a:schemeClr val="tx1"/>
              </a:solidFill>
            </a:endParaRPr>
          </a:p>
          <a:p>
            <a:pPr lvl="0" algn="r"/>
            <a:r>
              <a:rPr lang="he-IL" sz="3600" dirty="0" smtClean="0">
                <a:solidFill>
                  <a:schemeClr val="tx1"/>
                </a:solidFill>
              </a:rPr>
              <a:t>3. המטרה – הנעה לפעולה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7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740621"/>
          </a:xfrm>
        </p:spPr>
        <p:txBody>
          <a:bodyPr>
            <a:normAutofit/>
          </a:bodyPr>
          <a:lstStyle/>
          <a:p>
            <a:r>
              <a:rPr lang="he-IL" sz="3200" b="1" dirty="0" smtClean="0">
                <a:solidFill>
                  <a:srgbClr val="FF0000"/>
                </a:solidFill>
              </a:rPr>
              <a:t>במה הכתיבה השיווקית שונה מכתיבה ספרותית</a:t>
            </a:r>
            <a:endParaRPr lang="he-IL" sz="3200" b="1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395536" y="2211710"/>
            <a:ext cx="8352928" cy="2736304"/>
          </a:xfrm>
        </p:spPr>
        <p:txBody>
          <a:bodyPr>
            <a:noAutofit/>
          </a:bodyPr>
          <a:lstStyle/>
          <a:p>
            <a:pPr marL="457200" lvl="0" indent="-457200" algn="r">
              <a:buAutoNum type="arabicPeriod"/>
            </a:pPr>
            <a:r>
              <a:rPr lang="he-IL" sz="2400" b="1" dirty="0" smtClean="0">
                <a:solidFill>
                  <a:srgbClr val="FF0000"/>
                </a:solidFill>
              </a:rPr>
              <a:t>קהל</a:t>
            </a:r>
            <a:r>
              <a:rPr lang="he-IL" sz="2400" dirty="0" smtClean="0">
                <a:solidFill>
                  <a:schemeClr val="tx1"/>
                </a:solidFill>
              </a:rPr>
              <a:t> - אין קהל יעד: אפשר למגירה לספר שאף אחד לא יקרא עדיין זה נחשב לכתיבה יוצרת </a:t>
            </a:r>
          </a:p>
          <a:p>
            <a:pPr marL="457200" lvl="0" indent="-457200" algn="r">
              <a:buAutoNum type="arabicPeriod"/>
            </a:pPr>
            <a:r>
              <a:rPr lang="he-IL" sz="2400" dirty="0" smtClean="0">
                <a:solidFill>
                  <a:schemeClr val="tx1"/>
                </a:solidFill>
              </a:rPr>
              <a:t>המטרה של כתיבה שיווקית היא לקהל יעד ספציפי בעל כאב </a:t>
            </a:r>
            <a:r>
              <a:rPr lang="he-IL" sz="2400" b="1" dirty="0" smtClean="0">
                <a:solidFill>
                  <a:srgbClr val="FF0000"/>
                </a:solidFill>
              </a:rPr>
              <a:t>משותף</a:t>
            </a:r>
            <a:r>
              <a:rPr lang="he-IL" sz="2400" dirty="0" smtClean="0">
                <a:solidFill>
                  <a:schemeClr val="tx1"/>
                </a:solidFill>
              </a:rPr>
              <a:t> -   לא החברים </a:t>
            </a:r>
            <a:r>
              <a:rPr lang="he-IL" sz="2400" dirty="0" err="1" smtClean="0">
                <a:solidFill>
                  <a:schemeClr val="tx1"/>
                </a:solidFill>
              </a:rPr>
              <a:t>מהפייסבוק</a:t>
            </a:r>
            <a:r>
              <a:rPr lang="he-IL" sz="2400" dirty="0" smtClean="0">
                <a:solidFill>
                  <a:schemeClr val="tx1"/>
                </a:solidFill>
              </a:rPr>
              <a:t> </a:t>
            </a:r>
            <a:r>
              <a:rPr lang="he-IL" sz="2400" dirty="0" err="1" smtClean="0">
                <a:solidFill>
                  <a:schemeClr val="tx1"/>
                </a:solidFill>
              </a:rPr>
              <a:t>לייקים</a:t>
            </a:r>
            <a:r>
              <a:rPr lang="he-IL" sz="2400" dirty="0" smtClean="0">
                <a:solidFill>
                  <a:schemeClr val="tx1"/>
                </a:solidFill>
              </a:rPr>
              <a:t> לכתוב מיתוך התמקדות אך ורק בקהל היעד שלי הקיימים והפוטנציאלים שלי </a:t>
            </a:r>
          </a:p>
          <a:p>
            <a:pPr marL="457200" lvl="0" indent="-457200" algn="r">
              <a:buAutoNum type="arabicPeriod"/>
            </a:pPr>
            <a:r>
              <a:rPr lang="he-IL" sz="2400" dirty="0" smtClean="0">
                <a:solidFill>
                  <a:schemeClr val="tx1"/>
                </a:solidFill>
              </a:rPr>
              <a:t>             בהמשיך אסביר איך נאתר את קהל היעד</a:t>
            </a: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668613"/>
          </a:xfrm>
        </p:spPr>
        <p:txBody>
          <a:bodyPr>
            <a:normAutofit/>
          </a:bodyPr>
          <a:lstStyle/>
          <a:p>
            <a:r>
              <a:rPr lang="he-IL" sz="3200" dirty="0" smtClean="0">
                <a:solidFill>
                  <a:srgbClr val="FF0000"/>
                </a:solidFill>
              </a:rPr>
              <a:t>במה הכתיבה השיווקית שונה מכתיבה ספרותית</a:t>
            </a:r>
            <a:endParaRPr lang="he-IL" sz="3200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395536" y="2139702"/>
            <a:ext cx="8352928" cy="2808312"/>
          </a:xfrm>
        </p:spPr>
        <p:txBody>
          <a:bodyPr>
            <a:noAutofit/>
          </a:bodyPr>
          <a:lstStyle/>
          <a:p>
            <a:pPr lvl="0" algn="r"/>
            <a:r>
              <a:rPr lang="he-IL" sz="2400" b="1" dirty="0">
                <a:solidFill>
                  <a:srgbClr val="FF0000"/>
                </a:solidFill>
              </a:rPr>
              <a:t>שפה</a:t>
            </a:r>
            <a:r>
              <a:rPr lang="he-IL" sz="2400" dirty="0">
                <a:solidFill>
                  <a:schemeClr val="tx1"/>
                </a:solidFill>
              </a:rPr>
              <a:t> - בכתיבה ספרותית המחויבות שלי לאמת האומנותית שלי לעולם האסוציאציות שלי, דימויים מטאפורות שלי, הכתיבה היא אישית בעולמי לא מחויב לאף אחד</a:t>
            </a:r>
          </a:p>
          <a:p>
            <a:pPr lvl="0" algn="r"/>
            <a:r>
              <a:rPr lang="he-IL" sz="2400" dirty="0">
                <a:solidFill>
                  <a:schemeClr val="tx1"/>
                </a:solidFill>
              </a:rPr>
              <a:t>בכתיבה שיווקית מי שמכתיב את השפה זה הלקוחות </a:t>
            </a:r>
            <a:r>
              <a:rPr lang="he-IL" sz="2400" dirty="0" smtClean="0">
                <a:solidFill>
                  <a:schemeClr val="tx1"/>
                </a:solidFill>
              </a:rPr>
              <a:t>שלי, </a:t>
            </a:r>
            <a:r>
              <a:rPr lang="he-IL" sz="2400" dirty="0" err="1">
                <a:solidFill>
                  <a:schemeClr val="tx1"/>
                </a:solidFill>
              </a:rPr>
              <a:t>אמהות</a:t>
            </a:r>
            <a:r>
              <a:rPr lang="he-IL" sz="2400" dirty="0">
                <a:solidFill>
                  <a:schemeClr val="tx1"/>
                </a:solidFill>
              </a:rPr>
              <a:t>, בני נוער, בכתיבה שיווקית אני חייב לדבר אך ורק על הכאב של הלקוח שלי, זה הבסיס ליצירת ההזדהות.</a:t>
            </a:r>
            <a:endParaRPr lang="he-IL" sz="2400" dirty="0" smtClean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6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491631"/>
            <a:ext cx="7772400" cy="864095"/>
          </a:xfrm>
        </p:spPr>
        <p:txBody>
          <a:bodyPr>
            <a:normAutofit/>
          </a:bodyPr>
          <a:lstStyle/>
          <a:p>
            <a:r>
              <a:rPr lang="he-IL" sz="3200" dirty="0" smtClean="0">
                <a:solidFill>
                  <a:srgbClr val="FF0000"/>
                </a:solidFill>
              </a:rPr>
              <a:t>במה הכתיבה השיווקית שונה מכתיבה ספרותית</a:t>
            </a:r>
            <a:endParaRPr lang="he-IL" sz="3200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395536" y="2283718"/>
            <a:ext cx="8352928" cy="2664296"/>
          </a:xfrm>
        </p:spPr>
        <p:txBody>
          <a:bodyPr>
            <a:noAutofit/>
          </a:bodyPr>
          <a:lstStyle/>
          <a:p>
            <a:pPr lvl="0" algn="r"/>
            <a:r>
              <a:rPr lang="he-IL" sz="2800" dirty="0">
                <a:solidFill>
                  <a:srgbClr val="FF0000"/>
                </a:solidFill>
              </a:rPr>
              <a:t>מטרה</a:t>
            </a:r>
            <a:r>
              <a:rPr lang="he-IL" sz="2800" dirty="0">
                <a:solidFill>
                  <a:schemeClr val="tx1"/>
                </a:solidFill>
              </a:rPr>
              <a:t> – בכתיבה ספרותית ברוב המקרים זה הבעה עצמית, השקפת עולם, רצון להשפיע, או פורקן לכאב.</a:t>
            </a:r>
          </a:p>
          <a:p>
            <a:pPr lvl="0" algn="r"/>
            <a:r>
              <a:rPr lang="he-IL" sz="2800" dirty="0">
                <a:solidFill>
                  <a:schemeClr val="tx1"/>
                </a:solidFill>
              </a:rPr>
              <a:t>בכתיבה שיווקית המטרה להניע לפעולה, לגרום למישהו לעשות משהו שאנחנו רוצים והכלים שלנו להניע אנשים זה המילים שאנו נשתמש בהם. לקבוצת המילים הזו אנו קוראים מילות כוח</a:t>
            </a:r>
            <a:endParaRPr lang="he-IL" sz="2800" dirty="0" smtClean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596605"/>
          </a:xfrm>
        </p:spPr>
        <p:txBody>
          <a:bodyPr>
            <a:normAutofit fontScale="90000"/>
          </a:bodyPr>
          <a:lstStyle/>
          <a:p>
            <a:r>
              <a:rPr lang="he-IL" dirty="0" smtClean="0">
                <a:solidFill>
                  <a:srgbClr val="FF0000"/>
                </a:solidFill>
              </a:rPr>
              <a:t>למה הלקוח קונה?</a:t>
            </a:r>
            <a:endParaRPr lang="he-IL" dirty="0">
              <a:solidFill>
                <a:srgbClr val="FF0000"/>
              </a:solidFill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395536" y="1995686"/>
            <a:ext cx="8352928" cy="2952328"/>
          </a:xfrm>
        </p:spPr>
        <p:txBody>
          <a:bodyPr>
            <a:noAutofit/>
          </a:bodyPr>
          <a:lstStyle/>
          <a:p>
            <a:pPr marL="457200" lvl="0" indent="-457200" algn="r">
              <a:buAutoNum type="arabicPeriod"/>
            </a:pPr>
            <a:r>
              <a:rPr lang="he-IL" sz="2400" dirty="0" smtClean="0">
                <a:solidFill>
                  <a:schemeClr val="tx1"/>
                </a:solidFill>
              </a:rPr>
              <a:t>כאב פתרון לכאב: פיזי או </a:t>
            </a:r>
            <a:r>
              <a:rPr lang="he-IL" sz="2400" dirty="0" err="1" smtClean="0">
                <a:solidFill>
                  <a:schemeClr val="tx1"/>
                </a:solidFill>
              </a:rPr>
              <a:t>ריגשי</a:t>
            </a:r>
            <a:r>
              <a:rPr lang="he-IL" sz="2400" dirty="0" smtClean="0">
                <a:solidFill>
                  <a:schemeClr val="tx1"/>
                </a:solidFill>
              </a:rPr>
              <a:t> </a:t>
            </a:r>
            <a:endParaRPr lang="he-IL" sz="2400" dirty="0">
              <a:solidFill>
                <a:schemeClr val="tx1"/>
              </a:solidFill>
            </a:endParaRPr>
          </a:p>
          <a:p>
            <a:pPr marL="457200" lvl="0" indent="-457200" algn="r">
              <a:buAutoNum type="arabicPeriod"/>
            </a:pPr>
            <a:r>
              <a:rPr lang="he-IL" sz="2400" dirty="0" smtClean="0">
                <a:solidFill>
                  <a:schemeClr val="tx1"/>
                </a:solidFill>
              </a:rPr>
              <a:t>הנאה – מימוש תשוקה</a:t>
            </a:r>
          </a:p>
          <a:p>
            <a:pPr marL="457200" lvl="0" indent="-457200" algn="r">
              <a:buAutoNum type="arabicPeriod"/>
            </a:pPr>
            <a:r>
              <a:rPr lang="he-IL" sz="2400" dirty="0" smtClean="0">
                <a:solidFill>
                  <a:schemeClr val="tx1"/>
                </a:solidFill>
              </a:rPr>
              <a:t>סתם – לא מודע לתשוקה שלו</a:t>
            </a:r>
          </a:p>
          <a:p>
            <a:pPr lvl="0" algn="r"/>
            <a:r>
              <a:rPr lang="he-IL" sz="2400" dirty="0" smtClean="0">
                <a:solidFill>
                  <a:schemeClr val="tx1"/>
                </a:solidFill>
              </a:rPr>
              <a:t>להכיר את ייחודיות הכתיבה השיווקית</a:t>
            </a:r>
          </a:p>
          <a:p>
            <a:pPr lvl="0" algn="r"/>
            <a:r>
              <a:rPr lang="he-IL" sz="2400" dirty="0" smtClean="0">
                <a:solidFill>
                  <a:schemeClr val="tx1"/>
                </a:solidFill>
              </a:rPr>
              <a:t>ולתת כלים פרקטיים לשיפור יכולת הכתיבה, "כדי שתוכלו בכל פעם מחדש, לכתוב בלי להרגיש סבל או צורך בקופירייטר"</a:t>
            </a:r>
            <a:endParaRPr lang="he-IL" sz="2400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8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אובייקט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147584"/>
              </p:ext>
            </p:extLst>
          </p:nvPr>
        </p:nvGraphicFramePr>
        <p:xfrm>
          <a:off x="562852" y="267494"/>
          <a:ext cx="7897580" cy="4731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מסמך" r:id="rId4" imgW="5429756" imgH="3252854" progId="Word.Document.12">
                  <p:embed/>
                </p:oleObj>
              </mc:Choice>
              <mc:Fallback>
                <p:oleObj name="מסמך" r:id="rId4" imgW="5429756" imgH="3252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852" y="267494"/>
                        <a:ext cx="7897580" cy="4731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743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  <p:sp>
        <p:nvSpPr>
          <p:cNvPr id="6" name="כותרת 5"/>
          <p:cNvSpPr>
            <a:spLocks noGrp="1"/>
          </p:cNvSpPr>
          <p:nvPr>
            <p:ph type="ctrTitle"/>
          </p:nvPr>
        </p:nvSpPr>
        <p:spPr>
          <a:xfrm>
            <a:off x="685800" y="1399081"/>
            <a:ext cx="7772400" cy="884637"/>
          </a:xfrm>
        </p:spPr>
        <p:txBody>
          <a:bodyPr>
            <a:normAutofit/>
          </a:bodyPr>
          <a:lstStyle/>
          <a:p>
            <a:pPr rtl="1" eaLnBrk="1" latinLnBrk="0" hangingPunct="1"/>
            <a:r>
              <a:rPr lang="he-IL" sz="4400" kern="1200" dirty="0" smtClean="0">
                <a:solidFill>
                  <a:srgbClr val="FF0000"/>
                </a:solidFill>
                <a:effectLst/>
              </a:rPr>
              <a:t>למה הלקוח קונה?</a:t>
            </a:r>
            <a:endParaRPr lang="he-IL" sz="3200" dirty="0">
              <a:solidFill>
                <a:srgbClr val="FF0000"/>
              </a:solidFill>
              <a:effectLst/>
            </a:endParaRPr>
          </a:p>
        </p:txBody>
      </p:sp>
      <p:sp>
        <p:nvSpPr>
          <p:cNvPr id="7" name="כותרת משנה 6"/>
          <p:cNvSpPr>
            <a:spLocks noGrp="1"/>
          </p:cNvSpPr>
          <p:nvPr>
            <p:ph type="subTitle" idx="1"/>
          </p:nvPr>
        </p:nvSpPr>
        <p:spPr>
          <a:xfrm>
            <a:off x="395536" y="2643758"/>
            <a:ext cx="8352928" cy="2088232"/>
          </a:xfrm>
        </p:spPr>
        <p:txBody>
          <a:bodyPr>
            <a:normAutofit/>
          </a:bodyPr>
          <a:lstStyle/>
          <a:p>
            <a:pPr lvl="0" algn="r"/>
            <a:r>
              <a:rPr lang="he-IL" sz="3600" dirty="0" smtClean="0">
                <a:solidFill>
                  <a:schemeClr val="tx1"/>
                </a:solidFill>
              </a:rPr>
              <a:t>1.	פתרון לכאב – פיזי או רגשי</a:t>
            </a:r>
          </a:p>
          <a:p>
            <a:pPr lvl="0" algn="r"/>
            <a:r>
              <a:rPr lang="he-IL" sz="3600" dirty="0" smtClean="0">
                <a:solidFill>
                  <a:schemeClr val="tx1"/>
                </a:solidFill>
              </a:rPr>
              <a:t>2.	מימוש תשוקה</a:t>
            </a:r>
            <a:endParaRPr lang="he-IL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83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/>
          <p:cNvSpPr>
            <a:spLocks noGrp="1"/>
          </p:cNvSpPr>
          <p:nvPr>
            <p:ph type="ctrTitle"/>
          </p:nvPr>
        </p:nvSpPr>
        <p:spPr>
          <a:xfrm>
            <a:off x="685800" y="1275607"/>
            <a:ext cx="7772400" cy="864095"/>
          </a:xfrm>
        </p:spPr>
        <p:txBody>
          <a:bodyPr>
            <a:noAutofit/>
          </a:bodyPr>
          <a:lstStyle/>
          <a:p>
            <a:pPr rtl="1" eaLnBrk="1" latinLnBrk="0" hangingPunct="1"/>
            <a:r>
              <a:rPr lang="he-IL" sz="4400" kern="1200" dirty="0" smtClean="0">
                <a:solidFill>
                  <a:srgbClr val="FF0000"/>
                </a:solidFill>
                <a:effectLst/>
                <a:latin typeface="+mj-lt"/>
                <a:ea typeface="+mj-ea"/>
                <a:cs typeface="+mj-cs"/>
              </a:rPr>
              <a:t>איך יודעים מה הלקוח רוצה?</a:t>
            </a:r>
            <a:endParaRPr lang="he-IL" sz="3600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כותרת משנה 3"/>
          <p:cNvSpPr>
            <a:spLocks noGrp="1"/>
          </p:cNvSpPr>
          <p:nvPr>
            <p:ph type="subTitle" idx="1"/>
          </p:nvPr>
        </p:nvSpPr>
        <p:spPr>
          <a:xfrm>
            <a:off x="395536" y="1995686"/>
            <a:ext cx="8568952" cy="288032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he-IL" dirty="0" smtClean="0">
                <a:solidFill>
                  <a:schemeClr val="tx1"/>
                </a:solidFill>
              </a:rPr>
              <a:t>1.	סקר לקוחות – שאלות פתוחות 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מה הכי כואב לך בתחום של...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מה הייתה רוצה שיקרה לך בתחום של...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2.	לחפש אנשים קרובים לנו עם בעיה דומה ולחוש את עולמם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3.	לחפש בלב שלנו פנימה – בעניים חומלות אוהבות ומקבלות</a:t>
            </a:r>
          </a:p>
          <a:p>
            <a:pPr algn="r"/>
            <a:r>
              <a:rPr lang="he-IL" dirty="0" smtClean="0">
                <a:solidFill>
                  <a:schemeClr val="tx1"/>
                </a:solidFill>
              </a:rPr>
              <a:t>4.	לדמיין אם אני הייתי במקום הלקוח מה היו הבעיות והכאבים </a:t>
            </a:r>
            <a:endParaRPr lang="he-IL" dirty="0">
              <a:solidFill>
                <a:schemeClr val="tx1"/>
              </a:solidFill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8" y="123476"/>
            <a:ext cx="9009312" cy="127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7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653</Words>
  <Application>Microsoft Office PowerPoint</Application>
  <PresentationFormat>‫הצגה על המסך (16:9)</PresentationFormat>
  <Paragraphs>72</Paragraphs>
  <Slides>19</Slides>
  <Notes>0</Notes>
  <HiddenSlides>0</HiddenSlides>
  <MMClips>0</MMClips>
  <ScaleCrop>false</ScaleCrop>
  <HeadingPairs>
    <vt:vector size="6" baseType="variant">
      <vt:variant>
        <vt:lpstr>ערכת נושא</vt:lpstr>
      </vt:variant>
      <vt:variant>
        <vt:i4>1</vt:i4>
      </vt:variant>
      <vt:variant>
        <vt:lpstr>שרתי OLE מוטבעים</vt:lpstr>
      </vt:variant>
      <vt:variant>
        <vt:i4>1</vt:i4>
      </vt:variant>
      <vt:variant>
        <vt:lpstr>כותרות שקופיות</vt:lpstr>
      </vt:variant>
      <vt:variant>
        <vt:i4>19</vt:i4>
      </vt:variant>
    </vt:vector>
  </HeadingPairs>
  <TitlesOfParts>
    <vt:vector size="21" baseType="lpstr">
      <vt:lpstr>ערכת נושא Office</vt:lpstr>
      <vt:lpstr>מסמך</vt:lpstr>
      <vt:lpstr>מטרת השיעור</vt:lpstr>
      <vt:lpstr>במה הכתיבה השיווקית שונה מכתיבה ספרותית</vt:lpstr>
      <vt:lpstr>במה הכתיבה השיווקית שונה מכתיבה ספרותית</vt:lpstr>
      <vt:lpstr>במה הכתיבה השיווקית שונה מכתיבה ספרותית</vt:lpstr>
      <vt:lpstr>במה הכתיבה השיווקית שונה מכתיבה ספרותית</vt:lpstr>
      <vt:lpstr>למה הלקוח קונה?</vt:lpstr>
      <vt:lpstr>מצגת של PowerPoint</vt:lpstr>
      <vt:lpstr>למה הלקוח קונה?</vt:lpstr>
      <vt:lpstr>איך יודעים מה הלקוח רוצה?</vt:lpstr>
      <vt:lpstr>איך יודעים מה הלקוח רוצה?</vt:lpstr>
      <vt:lpstr>המטרה של כל מסר שיווקי </vt:lpstr>
      <vt:lpstr>הייחוד של הכתיבה השיווקית </vt:lpstr>
      <vt:lpstr>כדי הניע לפעולה דרוש:</vt:lpstr>
      <vt:lpstr>יועץ לזוגיות  </vt:lpstr>
      <vt:lpstr>מה היתרונות של כתיבה פשוטה  </vt:lpstr>
      <vt:lpstr>מה היתרונות של כתיבה פשוטה  </vt:lpstr>
      <vt:lpstr>התנגדויות / התלבטויות </vt:lpstr>
      <vt:lpstr>מהו דף נחיתה 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שמריהו יונה</dc:creator>
  <cp:lastModifiedBy>shmaryhu</cp:lastModifiedBy>
  <cp:revision>62</cp:revision>
  <dcterms:created xsi:type="dcterms:W3CDTF">2012-01-29T09:57:18Z</dcterms:created>
  <dcterms:modified xsi:type="dcterms:W3CDTF">2016-02-09T11:36:55Z</dcterms:modified>
</cp:coreProperties>
</file>