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62" r:id="rId3"/>
    <p:sldId id="267" r:id="rId4"/>
    <p:sldId id="275" r:id="rId5"/>
    <p:sldId id="279" r:id="rId6"/>
    <p:sldId id="285" r:id="rId7"/>
    <p:sldId id="286" r:id="rId8"/>
    <p:sldId id="284" r:id="rId9"/>
    <p:sldId id="283" r:id="rId10"/>
    <p:sldId id="288" r:id="rId11"/>
    <p:sldId id="289" r:id="rId12"/>
    <p:sldId id="278" r:id="rId13"/>
    <p:sldId id="297" r:id="rId14"/>
    <p:sldId id="282" r:id="rId15"/>
    <p:sldId id="291" r:id="rId16"/>
    <p:sldId id="292" r:id="rId17"/>
    <p:sldId id="295" r:id="rId18"/>
    <p:sldId id="296" r:id="rId19"/>
    <p:sldId id="298" r:id="rId20"/>
    <p:sldId id="299" r:id="rId21"/>
    <p:sldId id="300" r:id="rId22"/>
    <p:sldId id="304" r:id="rId23"/>
    <p:sldId id="301" r:id="rId24"/>
    <p:sldId id="305" r:id="rId25"/>
    <p:sldId id="306" r:id="rId26"/>
    <p:sldId id="307" r:id="rId27"/>
    <p:sldId id="308" r:id="rId28"/>
    <p:sldId id="309" r:id="rId29"/>
    <p:sldId id="310" r:id="rId30"/>
    <p:sldId id="312" r:id="rId31"/>
    <p:sldId id="319" r:id="rId32"/>
    <p:sldId id="314" r:id="rId33"/>
    <p:sldId id="317" r:id="rId34"/>
    <p:sldId id="320" r:id="rId35"/>
    <p:sldId id="315" r:id="rId36"/>
  </p:sldIdLst>
  <p:sldSz cx="9144000" cy="5143500" type="screen16x9"/>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ללא כותרת" id="{FBE64C3C-1C75-4D9C-8748-6B3DF9F96D91}">
          <p14:sldIdLst>
            <p14:sldId id="258"/>
            <p14:sldId id="262"/>
            <p14:sldId id="267"/>
            <p14:sldId id="275"/>
            <p14:sldId id="279"/>
            <p14:sldId id="285"/>
            <p14:sldId id="286"/>
            <p14:sldId id="284"/>
            <p14:sldId id="283"/>
            <p14:sldId id="288"/>
            <p14:sldId id="289"/>
            <p14:sldId id="278"/>
            <p14:sldId id="297"/>
            <p14:sldId id="282"/>
            <p14:sldId id="291"/>
            <p14:sldId id="292"/>
            <p14:sldId id="295"/>
            <p14:sldId id="296"/>
            <p14:sldId id="298"/>
            <p14:sldId id="299"/>
            <p14:sldId id="300"/>
            <p14:sldId id="304"/>
            <p14:sldId id="301"/>
            <p14:sldId id="305"/>
            <p14:sldId id="306"/>
            <p14:sldId id="307"/>
            <p14:sldId id="308"/>
            <p14:sldId id="309"/>
            <p14:sldId id="310"/>
            <p14:sldId id="312"/>
            <p14:sldId id="319"/>
            <p14:sldId id="314"/>
            <p14:sldId id="317"/>
            <p14:sldId id="320"/>
            <p14:sldId id="315"/>
          </p14:sldIdLst>
        </p14:section>
        <p14:section name="מקטע ללא כותרת" id="{7354ACA4-18FF-46E6-AB67-E26B3D33570A}">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5426" autoAdjust="0"/>
    <p:restoredTop sz="86375" autoAdjust="0"/>
  </p:normalViewPr>
  <p:slideViewPr>
    <p:cSldViewPr>
      <p:cViewPr varScale="1">
        <p:scale>
          <a:sx n="114" d="100"/>
          <a:sy n="114" d="100"/>
        </p:scale>
        <p:origin x="-108" y="-234"/>
      </p:cViewPr>
      <p:guideLst>
        <p:guide orient="horz" pos="1620"/>
        <p:guide pos="2880"/>
      </p:guideLst>
    </p:cSldViewPr>
  </p:slideViewPr>
  <p:outlineViewPr>
    <p:cViewPr>
      <p:scale>
        <a:sx n="33" d="100"/>
        <a:sy n="33" d="100"/>
      </p:scale>
      <p:origin x="0" y="193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597819"/>
            <a:ext cx="7772400" cy="1102519"/>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87616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247240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154781"/>
            <a:ext cx="2057400" cy="329088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54781"/>
            <a:ext cx="6019800" cy="329088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307181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337271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3305176"/>
            <a:ext cx="7772400" cy="1021556"/>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364073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254200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05979"/>
            <a:ext cx="8229600" cy="85725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42037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324988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122948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1" y="204787"/>
            <a:ext cx="3008313" cy="8715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97434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3600450"/>
            <a:ext cx="5486400" cy="425054"/>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7723B33-6614-4939-AD19-318652C367DF}" type="datetimeFigureOut">
              <a:rPr lang="he-IL" smtClean="0"/>
              <a:t>י"ד/שבט/תשע"ו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0EDB3C6-BD14-49CA-A8AE-6148DB78D331}" type="slidenum">
              <a:rPr lang="he-IL" smtClean="0"/>
              <a:t>‹#›</a:t>
            </a:fld>
            <a:endParaRPr lang="he-IL"/>
          </a:p>
        </p:txBody>
      </p:sp>
    </p:spTree>
    <p:extLst>
      <p:ext uri="{BB962C8B-B14F-4D97-AF65-F5344CB8AC3E}">
        <p14:creationId xmlns:p14="http://schemas.microsoft.com/office/powerpoint/2010/main" val="121694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77723B33-6614-4939-AD19-318652C367DF}" type="datetimeFigureOut">
              <a:rPr lang="he-IL" smtClean="0"/>
              <a:t>י"ד/שבט/תשע"ו</a:t>
            </a:fld>
            <a:endParaRPr lang="he-IL"/>
          </a:p>
        </p:txBody>
      </p:sp>
      <p:sp>
        <p:nvSpPr>
          <p:cNvPr id="5" name="מציין מיקום של כותרת תחתונה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C0EDB3C6-BD14-49CA-A8AE-6148DB78D331}" type="slidenum">
              <a:rPr lang="he-IL" smtClean="0"/>
              <a:t>‹#›</a:t>
            </a:fld>
            <a:endParaRPr lang="he-IL"/>
          </a:p>
        </p:txBody>
      </p:sp>
    </p:spTree>
    <p:extLst>
      <p:ext uri="{BB962C8B-B14F-4D97-AF65-F5344CB8AC3E}">
        <p14:creationId xmlns:p14="http://schemas.microsoft.com/office/powerpoint/2010/main" val="306145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p:txBody>
          <a:bodyPr/>
          <a:lstStyle/>
          <a:p>
            <a:r>
              <a:rPr lang="he-IL" b="1" dirty="0">
                <a:solidFill>
                  <a:srgbClr val="FF0000"/>
                </a:solidFill>
              </a:rPr>
              <a:t>מה המאפיינים של העולם האינטרנטי</a:t>
            </a:r>
            <a:endParaRPr lang="en-US" dirty="0">
              <a:solidFill>
                <a:srgbClr val="FF0000"/>
              </a:solidFill>
            </a:endParaRPr>
          </a:p>
        </p:txBody>
      </p:sp>
      <p:sp>
        <p:nvSpPr>
          <p:cNvPr id="4" name="כותרת משנה 3"/>
          <p:cNvSpPr>
            <a:spLocks noGrp="1"/>
          </p:cNvSpPr>
          <p:nvPr>
            <p:ph type="subTitle" idx="1"/>
          </p:nvPr>
        </p:nvSpPr>
        <p:spPr>
          <a:xfrm>
            <a:off x="1371600" y="2914650"/>
            <a:ext cx="6400800" cy="1961356"/>
          </a:xfrm>
        </p:spPr>
        <p:txBody>
          <a:bodyPr>
            <a:normAutofit fontScale="85000" lnSpcReduction="10000"/>
          </a:bodyPr>
          <a:lstStyle/>
          <a:p>
            <a:pPr lvl="0" algn="r"/>
            <a:r>
              <a:rPr lang="he-IL" dirty="0" smtClean="0">
                <a:solidFill>
                  <a:schemeClr val="tx1"/>
                </a:solidFill>
              </a:rPr>
              <a:t>1.תקשורת </a:t>
            </a:r>
            <a:r>
              <a:rPr lang="he-IL" dirty="0">
                <a:solidFill>
                  <a:schemeClr val="tx1"/>
                </a:solidFill>
              </a:rPr>
              <a:t>מהירה וחובקת עולם - גלובליזציה</a:t>
            </a:r>
            <a:endParaRPr lang="en-US" dirty="0">
              <a:solidFill>
                <a:schemeClr val="tx1"/>
              </a:solidFill>
            </a:endParaRPr>
          </a:p>
          <a:p>
            <a:pPr lvl="0" algn="r"/>
            <a:r>
              <a:rPr lang="he-IL" dirty="0" smtClean="0">
                <a:solidFill>
                  <a:schemeClr val="tx1"/>
                </a:solidFill>
              </a:rPr>
              <a:t>2. נגישות </a:t>
            </a:r>
            <a:r>
              <a:rPr lang="he-IL" dirty="0">
                <a:solidFill>
                  <a:schemeClr val="tx1"/>
                </a:solidFill>
              </a:rPr>
              <a:t>למידע </a:t>
            </a:r>
            <a:r>
              <a:rPr lang="he-IL" dirty="0" err="1">
                <a:solidFill>
                  <a:schemeClr val="tx1"/>
                </a:solidFill>
              </a:rPr>
              <a:t>אין־סופי</a:t>
            </a:r>
            <a:endParaRPr lang="en-US" dirty="0">
              <a:solidFill>
                <a:schemeClr val="tx1"/>
              </a:solidFill>
            </a:endParaRPr>
          </a:p>
          <a:p>
            <a:pPr lvl="0" algn="r"/>
            <a:r>
              <a:rPr lang="he-IL" dirty="0" smtClean="0">
                <a:solidFill>
                  <a:schemeClr val="tx1"/>
                </a:solidFill>
              </a:rPr>
              <a:t>3. טכנולוגיה </a:t>
            </a:r>
            <a:r>
              <a:rPr lang="he-IL" dirty="0">
                <a:solidFill>
                  <a:schemeClr val="tx1"/>
                </a:solidFill>
              </a:rPr>
              <a:t>נגישה לכל אחד</a:t>
            </a:r>
            <a:endParaRPr lang="en-US" dirty="0">
              <a:solidFill>
                <a:schemeClr val="tx1"/>
              </a:solidFill>
            </a:endParaRPr>
          </a:p>
          <a:p>
            <a:pPr lvl="0" algn="r"/>
            <a:r>
              <a:rPr lang="he-IL" dirty="0" smtClean="0">
                <a:solidFill>
                  <a:schemeClr val="tx1"/>
                </a:solidFill>
              </a:rPr>
              <a:t>4. העולם </a:t>
            </a:r>
            <a:r>
              <a:rPr lang="he-IL" dirty="0">
                <a:solidFill>
                  <a:schemeClr val="tx1"/>
                </a:solidFill>
              </a:rPr>
              <a:t>הווירטואלי הוא עולם ממשי</a:t>
            </a:r>
            <a:endParaRPr lang="en-US" dirty="0">
              <a:solidFill>
                <a:schemeClr val="tx1"/>
              </a:solidFill>
            </a:endParaRPr>
          </a:p>
          <a:p>
            <a:pPr marL="457200" indent="-457200">
              <a:buFont typeface="Arial" pitchFamily="34" charset="0"/>
              <a:buChar char="•"/>
            </a:pPr>
            <a:endParaRPr lang="he-IL"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34415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491631"/>
            <a:ext cx="7772400" cy="1080119"/>
          </a:xfrm>
        </p:spPr>
        <p:txBody>
          <a:bodyPr>
            <a:noAutofit/>
          </a:bodyPr>
          <a:lstStyle/>
          <a:p>
            <a:r>
              <a:rPr lang="he-IL" dirty="0">
                <a:solidFill>
                  <a:srgbClr val="FF0000"/>
                </a:solidFill>
              </a:rPr>
              <a:t>שיווק מחדש – </a:t>
            </a:r>
            <a:r>
              <a:rPr lang="en-US" dirty="0">
                <a:solidFill>
                  <a:srgbClr val="FF0000"/>
                </a:solidFill>
              </a:rPr>
              <a:t>Remarketing</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232248"/>
          </a:xfrm>
        </p:spPr>
        <p:txBody>
          <a:bodyPr>
            <a:normAutofit fontScale="92500" lnSpcReduction="10000"/>
          </a:bodyPr>
          <a:lstStyle/>
          <a:p>
            <a:pPr algn="r"/>
            <a:r>
              <a:rPr lang="he-IL" dirty="0" smtClean="0">
                <a:solidFill>
                  <a:schemeClr val="tx1"/>
                </a:solidFill>
              </a:rPr>
              <a:t>קוד </a:t>
            </a:r>
            <a:r>
              <a:rPr lang="he-IL" dirty="0">
                <a:solidFill>
                  <a:schemeClr val="tx1"/>
                </a:solidFill>
              </a:rPr>
              <a:t>שבעל האתר מטמיע בדף מסוים באתר או בדף נחיתה, </a:t>
            </a:r>
            <a:br>
              <a:rPr lang="he-IL" dirty="0">
                <a:solidFill>
                  <a:schemeClr val="tx1"/>
                </a:solidFill>
              </a:rPr>
            </a:br>
            <a:r>
              <a:rPr lang="he-IL" dirty="0">
                <a:solidFill>
                  <a:schemeClr val="tx1"/>
                </a:solidFill>
              </a:rPr>
              <a:t>ברגע שהגולש מגיע לדף הזה מוצמדת קוקייה לדפדפן של הגולש שתלווה אותו במהלך הגלישה ברשת המדיה ותציג לו באנרים למותג שנחשף אליו</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275286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491631"/>
            <a:ext cx="7772400" cy="1080119"/>
          </a:xfrm>
        </p:spPr>
        <p:txBody>
          <a:bodyPr>
            <a:noAutofit/>
          </a:bodyPr>
          <a:lstStyle/>
          <a:p>
            <a:r>
              <a:rPr lang="he-IL" dirty="0">
                <a:solidFill>
                  <a:srgbClr val="FF0000"/>
                </a:solidFill>
              </a:rPr>
              <a:t>שיווק מחדש – </a:t>
            </a:r>
            <a:r>
              <a:rPr lang="en-US" dirty="0">
                <a:solidFill>
                  <a:srgbClr val="FF0000"/>
                </a:solidFill>
              </a:rPr>
              <a:t>Remarketing</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232248"/>
          </a:xfrm>
        </p:spPr>
        <p:txBody>
          <a:bodyPr>
            <a:normAutofit/>
          </a:bodyPr>
          <a:lstStyle/>
          <a:p>
            <a:pPr algn="r"/>
            <a:endParaRPr lang="he-IL" dirty="0" smtClean="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508" y="1995686"/>
            <a:ext cx="7239000" cy="2971800"/>
          </a:xfrm>
          <a:prstGeom prst="rect">
            <a:avLst/>
          </a:prstGeom>
        </p:spPr>
      </p:pic>
    </p:spTree>
    <p:extLst>
      <p:ext uri="{BB962C8B-B14F-4D97-AF65-F5344CB8AC3E}">
        <p14:creationId xmlns:p14="http://schemas.microsoft.com/office/powerpoint/2010/main" val="307460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491631"/>
            <a:ext cx="7772400" cy="936103"/>
          </a:xfrm>
        </p:spPr>
        <p:txBody>
          <a:bodyPr>
            <a:noAutofit/>
          </a:bodyPr>
          <a:lstStyle/>
          <a:p>
            <a:r>
              <a:rPr lang="he-IL" dirty="0" err="1" smtClean="0">
                <a:solidFill>
                  <a:srgbClr val="FF0000"/>
                </a:solidFill>
              </a:rPr>
              <a:t>יוטיוב</a:t>
            </a:r>
            <a:endParaRPr lang="en-US" dirty="0">
              <a:solidFill>
                <a:srgbClr val="FF0000"/>
              </a:solidFill>
            </a:endParaRPr>
          </a:p>
        </p:txBody>
      </p:sp>
      <p:sp>
        <p:nvSpPr>
          <p:cNvPr id="4" name="כותרת משנה 3"/>
          <p:cNvSpPr>
            <a:spLocks noGrp="1"/>
          </p:cNvSpPr>
          <p:nvPr>
            <p:ph type="subTitle" idx="1"/>
          </p:nvPr>
        </p:nvSpPr>
        <p:spPr>
          <a:xfrm>
            <a:off x="467544" y="2355726"/>
            <a:ext cx="8352928" cy="2592288"/>
          </a:xfrm>
        </p:spPr>
        <p:txBody>
          <a:bodyPr>
            <a:normAutofit lnSpcReduction="10000"/>
          </a:bodyPr>
          <a:lstStyle/>
          <a:p>
            <a:pPr marL="457200" indent="-457200" algn="r">
              <a:buFont typeface="Wingdings" panose="05000000000000000000" pitchFamily="2" charset="2"/>
              <a:buChar char="ü"/>
            </a:pPr>
            <a:r>
              <a:rPr lang="he-IL" dirty="0" smtClean="0">
                <a:solidFill>
                  <a:schemeClr val="tx1"/>
                </a:solidFill>
              </a:rPr>
              <a:t>רשת החיפוש השנייה בגודלה מעל 3 מיליארד חיפושים ביום</a:t>
            </a:r>
          </a:p>
          <a:p>
            <a:pPr marL="457200" indent="-457200" algn="r">
              <a:buFont typeface="Wingdings" panose="05000000000000000000" pitchFamily="2" charset="2"/>
              <a:buChar char="ü"/>
            </a:pPr>
            <a:r>
              <a:rPr lang="he-IL" dirty="0" smtClean="0">
                <a:solidFill>
                  <a:schemeClr val="tx1"/>
                </a:solidFill>
              </a:rPr>
              <a:t>מאפשרת לנו להעלות סרטים</a:t>
            </a:r>
          </a:p>
          <a:p>
            <a:pPr marL="457200" indent="-457200" algn="r">
              <a:buFont typeface="Wingdings" panose="05000000000000000000" pitchFamily="2" charset="2"/>
              <a:buChar char="ü"/>
            </a:pPr>
            <a:r>
              <a:rPr lang="he-IL" dirty="0" smtClean="0">
                <a:solidFill>
                  <a:schemeClr val="tx1"/>
                </a:solidFill>
              </a:rPr>
              <a:t>מאפשרת לנו לפרסם על הסרטים</a:t>
            </a:r>
          </a:p>
          <a:p>
            <a:pPr marL="457200" indent="-457200" algn="r">
              <a:buFont typeface="Wingdings" panose="05000000000000000000" pitchFamily="2" charset="2"/>
              <a:buChar char="ü"/>
            </a:pPr>
            <a:r>
              <a:rPr lang="he-IL" dirty="0" smtClean="0">
                <a:solidFill>
                  <a:schemeClr val="tx1"/>
                </a:solidFill>
              </a:rPr>
              <a:t>עוזרת בקידום האורגני של האתר שלנו</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2090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491631"/>
            <a:ext cx="7772400" cy="936103"/>
          </a:xfrm>
        </p:spPr>
        <p:txBody>
          <a:bodyPr>
            <a:noAutofit/>
          </a:bodyPr>
          <a:lstStyle/>
          <a:p>
            <a:r>
              <a:rPr lang="he-IL" dirty="0" err="1" smtClean="0">
                <a:solidFill>
                  <a:srgbClr val="FF0000"/>
                </a:solidFill>
              </a:rPr>
              <a:t>פייסבוק</a:t>
            </a:r>
            <a:endParaRPr lang="en-US" dirty="0">
              <a:solidFill>
                <a:srgbClr val="FF0000"/>
              </a:solidFill>
            </a:endParaRPr>
          </a:p>
        </p:txBody>
      </p:sp>
      <p:sp>
        <p:nvSpPr>
          <p:cNvPr id="4" name="כותרת משנה 3"/>
          <p:cNvSpPr>
            <a:spLocks noGrp="1"/>
          </p:cNvSpPr>
          <p:nvPr>
            <p:ph type="subTitle" idx="1"/>
          </p:nvPr>
        </p:nvSpPr>
        <p:spPr>
          <a:xfrm>
            <a:off x="683568" y="2355726"/>
            <a:ext cx="8136904" cy="2232248"/>
          </a:xfrm>
        </p:spPr>
        <p:txBody>
          <a:bodyPr>
            <a:normAutofit/>
          </a:bodyPr>
          <a:lstStyle/>
          <a:p>
            <a:pPr algn="r"/>
            <a:r>
              <a:rPr lang="he-IL" dirty="0" smtClean="0">
                <a:solidFill>
                  <a:schemeClr val="tx1"/>
                </a:solidFill>
              </a:rPr>
              <a:t>רשת </a:t>
            </a:r>
            <a:r>
              <a:rPr lang="he-IL" dirty="0">
                <a:solidFill>
                  <a:schemeClr val="tx1"/>
                </a:solidFill>
              </a:rPr>
              <a:t>חברתית עם מעל 1.4 מיליארד חברים  </a:t>
            </a:r>
            <a:endParaRPr lang="en-US" dirty="0">
              <a:solidFill>
                <a:schemeClr val="tx1"/>
              </a:solidFill>
            </a:endParaRPr>
          </a:p>
          <a:p>
            <a:pPr algn="r"/>
            <a:r>
              <a:rPr lang="he-IL" dirty="0">
                <a:solidFill>
                  <a:schemeClr val="tx1"/>
                </a:solidFill>
              </a:rPr>
              <a:t>בשנת 2013 היו מעל 4 מיליון ישראלים רשומים ומעל 2.4 מיליון כנסות יומיות של ישראלים</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83624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467544" y="1491631"/>
            <a:ext cx="8352928" cy="576063"/>
          </a:xfrm>
        </p:spPr>
        <p:txBody>
          <a:bodyPr>
            <a:noAutofit/>
          </a:bodyPr>
          <a:lstStyle/>
          <a:p>
            <a:r>
              <a:rPr lang="he-IL" sz="3600" dirty="0">
                <a:solidFill>
                  <a:srgbClr val="FF0000"/>
                </a:solidFill>
              </a:rPr>
              <a:t>מה </a:t>
            </a:r>
            <a:r>
              <a:rPr lang="he-IL" sz="3600" dirty="0" err="1">
                <a:solidFill>
                  <a:srgbClr val="FF0000"/>
                </a:solidFill>
              </a:rPr>
              <a:t>פייסבוק</a:t>
            </a:r>
            <a:r>
              <a:rPr lang="he-IL" sz="3600" dirty="0">
                <a:solidFill>
                  <a:srgbClr val="FF0000"/>
                </a:solidFill>
              </a:rPr>
              <a:t> מאפשרת לבעלי עסקים </a:t>
            </a:r>
            <a:r>
              <a:rPr lang="he-IL" sz="3600" dirty="0" smtClean="0">
                <a:solidFill>
                  <a:srgbClr val="FF0000"/>
                </a:solidFill>
              </a:rPr>
              <a:t>לעשות</a:t>
            </a:r>
            <a:endParaRPr lang="en-US" dirty="0">
              <a:solidFill>
                <a:srgbClr val="FF0000"/>
              </a:solidFill>
            </a:endParaRPr>
          </a:p>
        </p:txBody>
      </p:sp>
      <p:sp>
        <p:nvSpPr>
          <p:cNvPr id="4" name="כותרת משנה 3"/>
          <p:cNvSpPr>
            <a:spLocks noGrp="1"/>
          </p:cNvSpPr>
          <p:nvPr>
            <p:ph type="subTitle" idx="1"/>
          </p:nvPr>
        </p:nvSpPr>
        <p:spPr>
          <a:xfrm>
            <a:off x="683568" y="2355726"/>
            <a:ext cx="8136904" cy="2448272"/>
          </a:xfrm>
        </p:spPr>
        <p:txBody>
          <a:bodyPr>
            <a:normAutofit/>
          </a:bodyPr>
          <a:lstStyle/>
          <a:p>
            <a:pPr marL="457200" lvl="0" indent="-457200" algn="r">
              <a:buFont typeface="Wingdings" panose="05000000000000000000" pitchFamily="2" charset="2"/>
              <a:buChar char="ü"/>
            </a:pPr>
            <a:r>
              <a:rPr lang="he-IL" dirty="0">
                <a:solidFill>
                  <a:schemeClr val="tx1"/>
                </a:solidFill>
              </a:rPr>
              <a:t>להקים דפים עסקיים</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להקים קבוצות </a:t>
            </a:r>
            <a:r>
              <a:rPr lang="he-IL" dirty="0" err="1">
                <a:solidFill>
                  <a:schemeClr val="tx1"/>
                </a:solidFill>
              </a:rPr>
              <a:t>בפייסבוק</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לפרסם מודעות בפייד </a:t>
            </a:r>
            <a:r>
              <a:rPr lang="he-IL" dirty="0" smtClean="0">
                <a:solidFill>
                  <a:schemeClr val="tx1"/>
                </a:solidFill>
              </a:rPr>
              <a:t>החדשות</a:t>
            </a:r>
          </a:p>
          <a:p>
            <a:pPr marL="457200" lvl="0" indent="-457200" algn="r">
              <a:buFont typeface="Wingdings" panose="05000000000000000000" pitchFamily="2" charset="2"/>
              <a:buChar char="ü"/>
            </a:pPr>
            <a:r>
              <a:rPr lang="he-IL" dirty="0" smtClean="0">
                <a:solidFill>
                  <a:schemeClr val="tx1"/>
                </a:solidFill>
              </a:rPr>
              <a:t>ליצור אירועים</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0864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491631"/>
            <a:ext cx="7772400" cy="1224135"/>
          </a:xfrm>
        </p:spPr>
        <p:txBody>
          <a:bodyPr>
            <a:noAutofit/>
          </a:bodyPr>
          <a:lstStyle/>
          <a:p>
            <a:r>
              <a:rPr lang="he-IL" dirty="0">
                <a:solidFill>
                  <a:srgbClr val="FF0000"/>
                </a:solidFill>
              </a:rPr>
              <a:t>על מערכת הפרסום של </a:t>
            </a:r>
            <a:r>
              <a:rPr lang="he-IL" dirty="0" err="1">
                <a:solidFill>
                  <a:srgbClr val="FF0000"/>
                </a:solidFill>
              </a:rPr>
              <a:t>פייסבוק</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232248"/>
          </a:xfrm>
        </p:spPr>
        <p:txBody>
          <a:bodyPr>
            <a:normAutofit fontScale="85000" lnSpcReduction="20000"/>
          </a:bodyPr>
          <a:lstStyle/>
          <a:p>
            <a:pPr marL="457200" lvl="0" indent="-457200" algn="r">
              <a:buFont typeface="Wingdings" panose="05000000000000000000" pitchFamily="2" charset="2"/>
              <a:buChar char="ü"/>
            </a:pPr>
            <a:r>
              <a:rPr lang="he-IL" dirty="0" smtClean="0">
                <a:solidFill>
                  <a:schemeClr val="tx1"/>
                </a:solidFill>
              </a:rPr>
              <a:t>מאפשרת </a:t>
            </a:r>
            <a:r>
              <a:rPr lang="he-IL" dirty="0">
                <a:solidFill>
                  <a:schemeClr val="tx1"/>
                </a:solidFill>
              </a:rPr>
              <a:t>לפרסם </a:t>
            </a:r>
            <a:r>
              <a:rPr lang="he-IL" dirty="0" err="1">
                <a:solidFill>
                  <a:schemeClr val="tx1"/>
                </a:solidFill>
              </a:rPr>
              <a:t>פוסטים</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לפרסם אירועים</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פרסום לדפים בתוך </a:t>
            </a:r>
            <a:r>
              <a:rPr lang="he-IL" dirty="0" err="1">
                <a:solidFill>
                  <a:schemeClr val="tx1"/>
                </a:solidFill>
              </a:rPr>
              <a:t>פייסבוק</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פרסום לאתרים חיצוניים </a:t>
            </a:r>
            <a:endParaRPr lang="en-US" dirty="0">
              <a:solidFill>
                <a:schemeClr val="tx1"/>
              </a:solidFill>
            </a:endParaRPr>
          </a:p>
          <a:p>
            <a:pPr marL="457200" lvl="0" indent="-457200" algn="r">
              <a:buFont typeface="Wingdings" panose="05000000000000000000" pitchFamily="2" charset="2"/>
              <a:buChar char="ü"/>
            </a:pPr>
            <a:r>
              <a:rPr lang="en-US" dirty="0">
                <a:solidFill>
                  <a:schemeClr val="tx1"/>
                </a:solidFill>
              </a:rPr>
              <a:t> </a:t>
            </a:r>
            <a:r>
              <a:rPr lang="he-IL" dirty="0">
                <a:solidFill>
                  <a:schemeClr val="tx1"/>
                </a:solidFill>
              </a:rPr>
              <a:t>לפרסם סרטונים</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053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3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3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936104"/>
          </a:xfrm>
        </p:spPr>
        <p:txBody>
          <a:bodyPr>
            <a:noAutofit/>
          </a:bodyPr>
          <a:lstStyle/>
          <a:p>
            <a:r>
              <a:rPr lang="he-IL" dirty="0">
                <a:solidFill>
                  <a:srgbClr val="FF0000"/>
                </a:solidFill>
              </a:rPr>
              <a:t>פרסום ממוקד</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304256"/>
          </a:xfrm>
        </p:spPr>
        <p:txBody>
          <a:bodyPr>
            <a:normAutofit fontScale="85000" lnSpcReduction="10000"/>
          </a:bodyPr>
          <a:lstStyle/>
          <a:p>
            <a:pPr marL="457200" lvl="0" indent="-457200" algn="r">
              <a:buFont typeface="Wingdings" panose="05000000000000000000" pitchFamily="2" charset="2"/>
              <a:buChar char="ü"/>
            </a:pPr>
            <a:r>
              <a:rPr lang="he-IL" dirty="0" smtClean="0">
                <a:solidFill>
                  <a:schemeClr val="tx1"/>
                </a:solidFill>
              </a:rPr>
              <a:t>לפרסם </a:t>
            </a:r>
            <a:r>
              <a:rPr lang="he-IL" dirty="0">
                <a:solidFill>
                  <a:schemeClr val="tx1"/>
                </a:solidFill>
              </a:rPr>
              <a:t>לקהל שהגיע לאתר שלי</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לקהל שלחץ על המודעה שלי</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פרסום לקהלים מותאמים אישית - </a:t>
            </a:r>
            <a:r>
              <a:rPr lang="en-US" dirty="0">
                <a:solidFill>
                  <a:schemeClr val="tx1"/>
                </a:solidFill>
              </a:rPr>
              <a:t>Custom Audience</a:t>
            </a:r>
          </a:p>
          <a:p>
            <a:pPr marL="457200" lvl="0" indent="-457200" algn="r">
              <a:buFont typeface="Wingdings" panose="05000000000000000000" pitchFamily="2" charset="2"/>
              <a:buChar char="ü"/>
            </a:pPr>
            <a:r>
              <a:rPr lang="he-IL" dirty="0">
                <a:solidFill>
                  <a:schemeClr val="tx1"/>
                </a:solidFill>
              </a:rPr>
              <a:t>פרסום לקהל שהוא מפולח - </a:t>
            </a:r>
            <a:r>
              <a:rPr lang="en-US" dirty="0">
                <a:solidFill>
                  <a:schemeClr val="tx1"/>
                </a:solidFill>
              </a:rPr>
              <a:t>Target Audience</a:t>
            </a:r>
          </a:p>
          <a:p>
            <a:pPr marL="457200" lvl="0" indent="-457200" algn="r">
              <a:buFont typeface="Wingdings" panose="05000000000000000000" pitchFamily="2" charset="2"/>
              <a:buChar char="ü"/>
            </a:pPr>
            <a:r>
              <a:rPr lang="he-IL" dirty="0">
                <a:solidFill>
                  <a:schemeClr val="tx1"/>
                </a:solidFill>
              </a:rPr>
              <a:t>פרסום לקהל דומה - </a:t>
            </a:r>
            <a:r>
              <a:rPr lang="en-US" dirty="0">
                <a:solidFill>
                  <a:schemeClr val="tx1"/>
                </a:solidFill>
              </a:rPr>
              <a:t>Lookalike Audience</a:t>
            </a: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63885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3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3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936104"/>
          </a:xfrm>
        </p:spPr>
        <p:txBody>
          <a:bodyPr>
            <a:noAutofit/>
          </a:bodyPr>
          <a:lstStyle/>
          <a:p>
            <a:r>
              <a:rPr lang="he-IL" sz="3600" dirty="0">
                <a:solidFill>
                  <a:srgbClr val="FF0000"/>
                </a:solidFill>
              </a:rPr>
              <a:t>מה ההבדל בין פרסום בגוגל לפרסום </a:t>
            </a:r>
            <a:r>
              <a:rPr lang="he-IL" sz="3600" dirty="0" err="1">
                <a:solidFill>
                  <a:srgbClr val="FF0000"/>
                </a:solidFill>
              </a:rPr>
              <a:t>בפייסבוק</a:t>
            </a:r>
            <a:r>
              <a:rPr lang="he-IL" sz="3600" dirty="0">
                <a:solidFill>
                  <a:srgbClr val="FF0000"/>
                </a:solidFill>
              </a:rPr>
              <a:t>?</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304256"/>
          </a:xfrm>
        </p:spPr>
        <p:txBody>
          <a:bodyPr>
            <a:normAutofit/>
          </a:bodyPr>
          <a:lstStyle/>
          <a:p>
            <a:pPr marL="457200" lvl="0" indent="-457200" algn="r">
              <a:buFont typeface="Wingdings" panose="05000000000000000000" pitchFamily="2" charset="2"/>
              <a:buChar char="ü"/>
            </a:pPr>
            <a:r>
              <a:rPr lang="he-IL" dirty="0" smtClean="0">
                <a:solidFill>
                  <a:schemeClr val="tx1"/>
                </a:solidFill>
              </a:rPr>
              <a:t>הפרסום </a:t>
            </a:r>
            <a:r>
              <a:rPr lang="he-IL" dirty="0">
                <a:solidFill>
                  <a:schemeClr val="tx1"/>
                </a:solidFill>
              </a:rPr>
              <a:t>בגוגל הוא פרסום לקהל ממוקד שעכשיו מחפש את המוצרים והשירותים </a:t>
            </a:r>
            <a:r>
              <a:rPr lang="he-IL">
                <a:solidFill>
                  <a:schemeClr val="tx1"/>
                </a:solidFill>
              </a:rPr>
              <a:t>שלך </a:t>
            </a:r>
            <a:endParaRPr lang="he-IL" smtClean="0">
              <a:solidFill>
                <a:schemeClr val="tx1"/>
              </a:solidFill>
            </a:endParaRPr>
          </a:p>
          <a:p>
            <a:pPr marL="457200" lvl="0" indent="-457200" algn="r">
              <a:buFont typeface="Wingdings" panose="05000000000000000000" pitchFamily="2" charset="2"/>
              <a:buChar char="ü"/>
            </a:pPr>
            <a:r>
              <a:rPr lang="he-IL" smtClean="0">
                <a:solidFill>
                  <a:schemeClr val="tx1"/>
                </a:solidFill>
              </a:rPr>
              <a:t>הפרסום </a:t>
            </a:r>
            <a:r>
              <a:rPr lang="he-IL" dirty="0" err="1">
                <a:solidFill>
                  <a:schemeClr val="tx1"/>
                </a:solidFill>
              </a:rPr>
              <a:t>בפייסבוק</a:t>
            </a:r>
            <a:r>
              <a:rPr lang="he-IL" dirty="0">
                <a:solidFill>
                  <a:schemeClr val="tx1"/>
                </a:solidFill>
              </a:rPr>
              <a:t> נועד לעורר צורך</a:t>
            </a: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30772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936104"/>
          </a:xfrm>
        </p:spPr>
        <p:txBody>
          <a:bodyPr>
            <a:noAutofit/>
          </a:bodyPr>
          <a:lstStyle/>
          <a:p>
            <a:r>
              <a:rPr lang="he-IL" dirty="0">
                <a:solidFill>
                  <a:srgbClr val="FF0000"/>
                </a:solidFill>
              </a:rPr>
              <a:t>פרסום ממוקד</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304256"/>
          </a:xfrm>
        </p:spPr>
        <p:txBody>
          <a:bodyPr>
            <a:normAutofit fontScale="85000" lnSpcReduction="10000"/>
          </a:bodyPr>
          <a:lstStyle/>
          <a:p>
            <a:pPr marL="457200" lvl="0" indent="-457200" algn="r">
              <a:buFont typeface="Wingdings" panose="05000000000000000000" pitchFamily="2" charset="2"/>
              <a:buChar char="ü"/>
            </a:pPr>
            <a:r>
              <a:rPr lang="he-IL" dirty="0" smtClean="0">
                <a:solidFill>
                  <a:schemeClr val="tx1"/>
                </a:solidFill>
              </a:rPr>
              <a:t>לפרסם </a:t>
            </a:r>
            <a:r>
              <a:rPr lang="he-IL" dirty="0">
                <a:solidFill>
                  <a:schemeClr val="tx1"/>
                </a:solidFill>
              </a:rPr>
              <a:t>לקהל שהגיע לאתר שלי</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לקהל שלחץ על המודעה שלי</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פרסום לקהלים מותאמים אישית - </a:t>
            </a:r>
            <a:r>
              <a:rPr lang="en-US" dirty="0">
                <a:solidFill>
                  <a:schemeClr val="tx1"/>
                </a:solidFill>
              </a:rPr>
              <a:t>Custom Audience</a:t>
            </a:r>
          </a:p>
          <a:p>
            <a:pPr marL="457200" lvl="0" indent="-457200" algn="r">
              <a:buFont typeface="Wingdings" panose="05000000000000000000" pitchFamily="2" charset="2"/>
              <a:buChar char="ü"/>
            </a:pPr>
            <a:r>
              <a:rPr lang="he-IL" dirty="0">
                <a:solidFill>
                  <a:schemeClr val="tx1"/>
                </a:solidFill>
              </a:rPr>
              <a:t>פרסום לקהל שהוא מפולח - </a:t>
            </a:r>
            <a:r>
              <a:rPr lang="en-US" dirty="0">
                <a:solidFill>
                  <a:schemeClr val="tx1"/>
                </a:solidFill>
              </a:rPr>
              <a:t>Target Audience</a:t>
            </a:r>
          </a:p>
          <a:p>
            <a:pPr marL="457200" lvl="0" indent="-457200" algn="r">
              <a:buFont typeface="Wingdings" panose="05000000000000000000" pitchFamily="2" charset="2"/>
              <a:buChar char="ü"/>
            </a:pPr>
            <a:r>
              <a:rPr lang="he-IL" dirty="0">
                <a:solidFill>
                  <a:schemeClr val="tx1"/>
                </a:solidFill>
              </a:rPr>
              <a:t>פרסום לקהל דומה - </a:t>
            </a:r>
            <a:r>
              <a:rPr lang="en-US" dirty="0">
                <a:solidFill>
                  <a:schemeClr val="tx1"/>
                </a:solidFill>
              </a:rPr>
              <a:t>Lookalike Audience</a:t>
            </a: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87299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3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3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936104"/>
          </a:xfrm>
        </p:spPr>
        <p:txBody>
          <a:bodyPr>
            <a:noAutofit/>
          </a:bodyPr>
          <a:lstStyle/>
          <a:p>
            <a:r>
              <a:rPr lang="he-IL" sz="3600" dirty="0">
                <a:solidFill>
                  <a:srgbClr val="FF0000"/>
                </a:solidFill>
              </a:rPr>
              <a:t>מה ההבדל בין פרסום בגוגל לפרסום </a:t>
            </a:r>
            <a:r>
              <a:rPr lang="he-IL" sz="3600" dirty="0" err="1">
                <a:solidFill>
                  <a:srgbClr val="FF0000"/>
                </a:solidFill>
              </a:rPr>
              <a:t>בפייסבוק</a:t>
            </a:r>
            <a:r>
              <a:rPr lang="he-IL" sz="3600" dirty="0">
                <a:solidFill>
                  <a:srgbClr val="FF0000"/>
                </a:solidFill>
              </a:rPr>
              <a:t>?</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304256"/>
          </a:xfrm>
        </p:spPr>
        <p:txBody>
          <a:bodyPr>
            <a:normAutofit/>
          </a:bodyPr>
          <a:lstStyle/>
          <a:p>
            <a:pPr marL="457200" lvl="0" indent="-457200" algn="r">
              <a:buFont typeface="Wingdings" panose="05000000000000000000" pitchFamily="2" charset="2"/>
              <a:buChar char="ü"/>
            </a:pPr>
            <a:r>
              <a:rPr lang="he-IL" dirty="0">
                <a:solidFill>
                  <a:schemeClr val="tx1"/>
                </a:solidFill>
              </a:rPr>
              <a:t> </a:t>
            </a:r>
            <a:r>
              <a:rPr lang="he-IL" dirty="0" smtClean="0">
                <a:solidFill>
                  <a:schemeClr val="tx1"/>
                </a:solidFill>
              </a:rPr>
              <a:t>הפרסום </a:t>
            </a:r>
            <a:r>
              <a:rPr lang="he-IL" dirty="0">
                <a:solidFill>
                  <a:schemeClr val="tx1"/>
                </a:solidFill>
              </a:rPr>
              <a:t>בגוגל הוא פרסום לקהל ממוקד שעכשיו מחפש את המוצרים והשירותים שלך </a:t>
            </a:r>
          </a:p>
          <a:p>
            <a:pPr marL="457200" lvl="0" indent="-457200" algn="r">
              <a:buFont typeface="Wingdings" panose="05000000000000000000" pitchFamily="2" charset="2"/>
              <a:buChar char="ü"/>
            </a:pPr>
            <a:r>
              <a:rPr lang="he-IL" dirty="0" smtClean="0">
                <a:solidFill>
                  <a:schemeClr val="tx1"/>
                </a:solidFill>
              </a:rPr>
              <a:t>הפרסום </a:t>
            </a:r>
            <a:r>
              <a:rPr lang="he-IL" dirty="0" err="1">
                <a:solidFill>
                  <a:schemeClr val="tx1"/>
                </a:solidFill>
              </a:rPr>
              <a:t>בפייסבוק</a:t>
            </a:r>
            <a:r>
              <a:rPr lang="he-IL" dirty="0">
                <a:solidFill>
                  <a:schemeClr val="tx1"/>
                </a:solidFill>
              </a:rPr>
              <a:t> נועד לעורר צורך</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252907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
        <p:nvSpPr>
          <p:cNvPr id="6" name="כותרת 5"/>
          <p:cNvSpPr>
            <a:spLocks noGrp="1"/>
          </p:cNvSpPr>
          <p:nvPr>
            <p:ph type="ctrTitle"/>
          </p:nvPr>
        </p:nvSpPr>
        <p:spPr>
          <a:xfrm>
            <a:off x="318864" y="1707654"/>
            <a:ext cx="8640960" cy="1224136"/>
          </a:xfrm>
        </p:spPr>
        <p:txBody>
          <a:bodyPr>
            <a:normAutofit fontScale="90000"/>
          </a:bodyPr>
          <a:lstStyle/>
          <a:p>
            <a:r>
              <a:rPr lang="he-IL" sz="3600" b="1" dirty="0">
                <a:solidFill>
                  <a:srgbClr val="FF0000"/>
                </a:solidFill>
              </a:rPr>
              <a:t>המטרה של הקורס הזה להפוך אתכם למשווקים אינטרנטיים של העסק שלכם</a:t>
            </a:r>
            <a:r>
              <a:rPr lang="en-US" sz="2400" dirty="0"/>
              <a:t/>
            </a:r>
            <a:br>
              <a:rPr lang="en-US" sz="2400" dirty="0"/>
            </a:br>
            <a:endParaRPr lang="he-IL" sz="2400" b="1" dirty="0">
              <a:cs typeface="+mn-cs"/>
            </a:endParaRPr>
          </a:p>
        </p:txBody>
      </p:sp>
      <p:sp>
        <p:nvSpPr>
          <p:cNvPr id="7" name="כותרת משנה 6"/>
          <p:cNvSpPr>
            <a:spLocks noGrp="1"/>
          </p:cNvSpPr>
          <p:nvPr>
            <p:ph type="subTitle" idx="1"/>
          </p:nvPr>
        </p:nvSpPr>
        <p:spPr>
          <a:xfrm>
            <a:off x="395536" y="2859782"/>
            <a:ext cx="8352928" cy="1656184"/>
          </a:xfrm>
        </p:spPr>
        <p:txBody>
          <a:bodyPr>
            <a:normAutofit/>
          </a:bodyPr>
          <a:lstStyle/>
          <a:p>
            <a:r>
              <a:rPr lang="he-IL" sz="2800" dirty="0">
                <a:solidFill>
                  <a:schemeClr val="tx1"/>
                </a:solidFill>
              </a:rPr>
              <a:t>מה שיגדיל את המכירות שלכם</a:t>
            </a:r>
            <a:endParaRPr lang="en-US" sz="2800" dirty="0">
              <a:solidFill>
                <a:schemeClr val="tx1"/>
              </a:solidFill>
            </a:endParaRPr>
          </a:p>
          <a:p>
            <a:r>
              <a:rPr lang="he-IL" sz="2800" dirty="0">
                <a:solidFill>
                  <a:schemeClr val="tx1"/>
                </a:solidFill>
              </a:rPr>
              <a:t>יקטין את הוצאות הפרסום שלכם</a:t>
            </a:r>
            <a:endParaRPr lang="en-US" sz="2800" dirty="0">
              <a:solidFill>
                <a:schemeClr val="tx1"/>
              </a:solidFill>
            </a:endParaRPr>
          </a:p>
          <a:p>
            <a:r>
              <a:rPr lang="he-IL" sz="2800" dirty="0">
                <a:solidFill>
                  <a:schemeClr val="tx1"/>
                </a:solidFill>
              </a:rPr>
              <a:t>ויחסוך לכם בזמן</a:t>
            </a:r>
            <a:endParaRPr lang="en-US" sz="2800" dirty="0">
              <a:solidFill>
                <a:schemeClr val="tx1"/>
              </a:solidFill>
            </a:endParaRPr>
          </a:p>
          <a:p>
            <a:pPr algn="r"/>
            <a:endParaRPr lang="he-IL" sz="2400" b="1" dirty="0">
              <a:solidFill>
                <a:srgbClr val="C00000"/>
              </a:solidFill>
            </a:endParaRPr>
          </a:p>
        </p:txBody>
      </p:sp>
    </p:spTree>
    <p:extLst>
      <p:ext uri="{BB962C8B-B14F-4D97-AF65-F5344CB8AC3E}">
        <p14:creationId xmlns:p14="http://schemas.microsoft.com/office/powerpoint/2010/main" val="17174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42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42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425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425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425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425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936104"/>
          </a:xfrm>
        </p:spPr>
        <p:txBody>
          <a:bodyPr>
            <a:noAutofit/>
          </a:bodyPr>
          <a:lstStyle/>
          <a:p>
            <a:r>
              <a:rPr lang="he-IL" sz="3600" dirty="0">
                <a:solidFill>
                  <a:srgbClr val="FF0000"/>
                </a:solidFill>
              </a:rPr>
              <a:t>מה ההבדל בין פרסום בגוגל לפרסום </a:t>
            </a:r>
            <a:r>
              <a:rPr lang="he-IL" sz="3600" dirty="0" err="1">
                <a:solidFill>
                  <a:srgbClr val="FF0000"/>
                </a:solidFill>
              </a:rPr>
              <a:t>בפייסבוק</a:t>
            </a:r>
            <a:r>
              <a:rPr lang="he-IL" sz="3600" dirty="0">
                <a:solidFill>
                  <a:srgbClr val="FF0000"/>
                </a:solidFill>
              </a:rPr>
              <a:t>?</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304256"/>
          </a:xfrm>
        </p:spPr>
        <p:txBody>
          <a:bodyPr>
            <a:normAutofit/>
          </a:bodyPr>
          <a:lstStyle/>
          <a:p>
            <a:pPr marL="457200" lvl="0" indent="-457200" algn="r">
              <a:buFont typeface="Wingdings" panose="05000000000000000000" pitchFamily="2" charset="2"/>
              <a:buChar char="ü"/>
            </a:pPr>
            <a:r>
              <a:rPr lang="he-IL" dirty="0">
                <a:solidFill>
                  <a:schemeClr val="tx1"/>
                </a:solidFill>
              </a:rPr>
              <a:t> </a:t>
            </a:r>
            <a:r>
              <a:rPr lang="he-IL" dirty="0" smtClean="0">
                <a:solidFill>
                  <a:schemeClr val="tx1"/>
                </a:solidFill>
              </a:rPr>
              <a:t>הפרסום </a:t>
            </a:r>
            <a:r>
              <a:rPr lang="he-IL" dirty="0">
                <a:solidFill>
                  <a:schemeClr val="tx1"/>
                </a:solidFill>
              </a:rPr>
              <a:t>בגוגל הוא פרסום לקהל ממוקד שעכשיו מחפש את המוצרים והשירותים שלך </a:t>
            </a:r>
          </a:p>
          <a:p>
            <a:pPr marL="457200" lvl="0" indent="-457200" algn="r">
              <a:buFont typeface="Wingdings" panose="05000000000000000000" pitchFamily="2" charset="2"/>
              <a:buChar char="ü"/>
            </a:pPr>
            <a:r>
              <a:rPr lang="he-IL" dirty="0" smtClean="0">
                <a:solidFill>
                  <a:schemeClr val="tx1"/>
                </a:solidFill>
              </a:rPr>
              <a:t>הפרסום </a:t>
            </a:r>
            <a:r>
              <a:rPr lang="he-IL" dirty="0" err="1">
                <a:solidFill>
                  <a:schemeClr val="tx1"/>
                </a:solidFill>
              </a:rPr>
              <a:t>בפייסבוק</a:t>
            </a:r>
            <a:r>
              <a:rPr lang="he-IL" dirty="0">
                <a:solidFill>
                  <a:schemeClr val="tx1"/>
                </a:solidFill>
              </a:rPr>
              <a:t> נועד לעורר צורך</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374509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936104"/>
          </a:xfrm>
        </p:spPr>
        <p:txBody>
          <a:bodyPr>
            <a:noAutofit/>
          </a:bodyPr>
          <a:lstStyle/>
          <a:p>
            <a:r>
              <a:rPr lang="he-IL" sz="3600" dirty="0" smtClean="0">
                <a:solidFill>
                  <a:srgbClr val="FF0000"/>
                </a:solidFill>
              </a:rPr>
              <a:t>מהו דף נחיתה</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592288"/>
          </a:xfrm>
        </p:spPr>
        <p:txBody>
          <a:bodyPr>
            <a:normAutofit fontScale="85000" lnSpcReduction="20000"/>
          </a:bodyPr>
          <a:lstStyle/>
          <a:p>
            <a:pPr lvl="0" algn="r"/>
            <a:r>
              <a:rPr lang="he-IL" dirty="0">
                <a:solidFill>
                  <a:schemeClr val="tx1"/>
                </a:solidFill>
              </a:rPr>
              <a:t>דף הנחיתה הוא טופס לאיסוף פרטים, </a:t>
            </a:r>
            <a:r>
              <a:rPr lang="en-US" dirty="0" smtClean="0">
                <a:solidFill>
                  <a:schemeClr val="tx1"/>
                </a:solidFill>
              </a:rPr>
              <a:t/>
            </a:r>
            <a:br>
              <a:rPr lang="en-US" dirty="0" smtClean="0">
                <a:solidFill>
                  <a:schemeClr val="tx1"/>
                </a:solidFill>
              </a:rPr>
            </a:br>
            <a:r>
              <a:rPr lang="he-IL" dirty="0" smtClean="0">
                <a:solidFill>
                  <a:schemeClr val="tx1"/>
                </a:solidFill>
              </a:rPr>
              <a:t>בד"כ </a:t>
            </a:r>
            <a:r>
              <a:rPr lang="he-IL" dirty="0">
                <a:solidFill>
                  <a:schemeClr val="tx1"/>
                </a:solidFill>
              </a:rPr>
              <a:t>מדובר בדף עם עיצוב מינימליסטי,  </a:t>
            </a:r>
            <a:r>
              <a:rPr lang="en-US" dirty="0" smtClean="0">
                <a:solidFill>
                  <a:schemeClr val="tx1"/>
                </a:solidFill>
              </a:rPr>
              <a:t/>
            </a:r>
            <a:br>
              <a:rPr lang="en-US" dirty="0" smtClean="0">
                <a:solidFill>
                  <a:schemeClr val="tx1"/>
                </a:solidFill>
              </a:rPr>
            </a:br>
            <a:r>
              <a:rPr lang="he-IL" dirty="0" smtClean="0">
                <a:solidFill>
                  <a:schemeClr val="tx1"/>
                </a:solidFill>
              </a:rPr>
              <a:t>כותרת</a:t>
            </a:r>
            <a:r>
              <a:rPr lang="he-IL" dirty="0">
                <a:solidFill>
                  <a:schemeClr val="tx1"/>
                </a:solidFill>
              </a:rPr>
              <a:t>, חץ , וידיאו,  </a:t>
            </a:r>
            <a:r>
              <a:rPr lang="en-US" dirty="0" smtClean="0">
                <a:solidFill>
                  <a:schemeClr val="tx1"/>
                </a:solidFill>
              </a:rPr>
              <a:t/>
            </a:r>
            <a:br>
              <a:rPr lang="en-US" dirty="0" smtClean="0">
                <a:solidFill>
                  <a:schemeClr val="tx1"/>
                </a:solidFill>
              </a:rPr>
            </a:br>
            <a:r>
              <a:rPr lang="he-IL" dirty="0" smtClean="0">
                <a:solidFill>
                  <a:schemeClr val="tx1"/>
                </a:solidFill>
              </a:rPr>
              <a:t>כמה </a:t>
            </a:r>
            <a:r>
              <a:rPr lang="he-IL" dirty="0">
                <a:solidFill>
                  <a:schemeClr val="tx1"/>
                </a:solidFill>
              </a:rPr>
              <a:t>שורות של טקסט שמציעים לכם להכניס את הפרטים האישיים שלכם, תמורת מתנה כלשהיא, ספרון, </a:t>
            </a:r>
            <a:r>
              <a:rPr lang="en-US" dirty="0" err="1">
                <a:solidFill>
                  <a:schemeClr val="tx1"/>
                </a:solidFill>
              </a:rPr>
              <a:t>ibook</a:t>
            </a:r>
            <a:r>
              <a:rPr lang="en-US" dirty="0">
                <a:solidFill>
                  <a:schemeClr val="tx1"/>
                </a:solidFill>
              </a:rPr>
              <a:t>, </a:t>
            </a:r>
            <a:r>
              <a:rPr lang="he-IL" dirty="0">
                <a:solidFill>
                  <a:schemeClr val="tx1"/>
                </a:solidFill>
              </a:rPr>
              <a:t>טיפים, סרטון וכ"ו.</a:t>
            </a:r>
          </a:p>
          <a:p>
            <a:pPr lvl="0" algn="r"/>
            <a:r>
              <a:rPr lang="he-IL" dirty="0">
                <a:solidFill>
                  <a:schemeClr val="tx1"/>
                </a:solidFill>
              </a:rPr>
              <a:t>שמות נוספים לדף הנחיתה,  דף לכידה,  </a:t>
            </a:r>
            <a:r>
              <a:rPr lang="en-US" dirty="0">
                <a:solidFill>
                  <a:schemeClr val="tx1"/>
                </a:solidFill>
              </a:rPr>
              <a:t>Squeeze Page</a:t>
            </a: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26903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51470"/>
            <a:ext cx="7704856" cy="495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22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dirty="0" smtClean="0">
                <a:solidFill>
                  <a:srgbClr val="FF0000"/>
                </a:solidFill>
              </a:rPr>
              <a:t>דף הנחיתה</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592288"/>
          </a:xfrm>
        </p:spPr>
        <p:txBody>
          <a:bodyPr>
            <a:normAutofit fontScale="85000" lnSpcReduction="20000"/>
          </a:bodyPr>
          <a:lstStyle/>
          <a:p>
            <a:pPr lvl="0" algn="r"/>
            <a:r>
              <a:rPr lang="he-IL" dirty="0">
                <a:solidFill>
                  <a:schemeClr val="tx1"/>
                </a:solidFill>
              </a:rPr>
              <a:t>בשיווק ארוך טווח, חשוב לפתח מנגנון לבניית יחסיים  עם הלקוח, העיקרון השיווקי מבוסס על  בניית מערכת יחסים מתמשכת עם הלקוחות.  </a:t>
            </a:r>
            <a:r>
              <a:rPr lang="en-US" dirty="0" smtClean="0">
                <a:solidFill>
                  <a:schemeClr val="tx1"/>
                </a:solidFill>
              </a:rPr>
              <a:t/>
            </a:r>
            <a:br>
              <a:rPr lang="en-US" dirty="0" smtClean="0">
                <a:solidFill>
                  <a:schemeClr val="tx1"/>
                </a:solidFill>
              </a:rPr>
            </a:br>
            <a:r>
              <a:rPr lang="he-IL" dirty="0" smtClean="0">
                <a:solidFill>
                  <a:schemeClr val="tx1"/>
                </a:solidFill>
              </a:rPr>
              <a:t>דף </a:t>
            </a:r>
            <a:r>
              <a:rPr lang="he-IL" dirty="0">
                <a:solidFill>
                  <a:schemeClr val="tx1"/>
                </a:solidFill>
              </a:rPr>
              <a:t>נחיתה היא הכלי שמאפשר את דיאלוג המתמשך עם לקוחות. בלי דף נחיתה אין לכם מנגנון שיווק באינטרנט. בלי המנגנון השיווקי, לא תוכלו לשמור ולשכפל את ההצלחה עם הגולש.</a:t>
            </a: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28416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dirty="0">
                <a:solidFill>
                  <a:srgbClr val="FF0000"/>
                </a:solidFill>
              </a:rPr>
              <a:t>מהו דף מכירה?</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139702"/>
            <a:ext cx="8136904" cy="2808312"/>
          </a:xfrm>
        </p:spPr>
        <p:txBody>
          <a:bodyPr>
            <a:normAutofit fontScale="85000" lnSpcReduction="10000"/>
          </a:bodyPr>
          <a:lstStyle/>
          <a:p>
            <a:pPr lvl="0" algn="r"/>
            <a:r>
              <a:rPr lang="he-IL" dirty="0">
                <a:solidFill>
                  <a:schemeClr val="tx1"/>
                </a:solidFill>
              </a:rPr>
              <a:t>דף המכירה הוא הדף שבו אנו מציגים את ההצעה העסקית שלנו לגולשים שנרשמו לרשימת המיילים שלנו. </a:t>
            </a:r>
            <a:r>
              <a:rPr lang="en-US" dirty="0" smtClean="0">
                <a:solidFill>
                  <a:schemeClr val="tx1"/>
                </a:solidFill>
              </a:rPr>
              <a:t/>
            </a:r>
            <a:br>
              <a:rPr lang="en-US" dirty="0" smtClean="0">
                <a:solidFill>
                  <a:schemeClr val="tx1"/>
                </a:solidFill>
              </a:rPr>
            </a:br>
            <a:r>
              <a:rPr lang="he-IL" dirty="0" smtClean="0">
                <a:solidFill>
                  <a:schemeClr val="tx1"/>
                </a:solidFill>
              </a:rPr>
              <a:t>לאחר </a:t>
            </a:r>
            <a:r>
              <a:rPr lang="he-IL" dirty="0">
                <a:solidFill>
                  <a:schemeClr val="tx1"/>
                </a:solidFill>
              </a:rPr>
              <a:t>ששלחו לפחות 7 מילים שלא היו בעלי אופי מכרתי, אלה עסקו יותר בהסבר על המוצרים, על החידושים, על השיפורים, על המוצרים החדשים שקבלתם, על השירותים, על המגמות חדשות, על מאמרים חדשים שקראתם בנושא הרלוונטי לכם וללקוחות שלכם.</a:t>
            </a: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5923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dirty="0">
                <a:solidFill>
                  <a:srgbClr val="FF0000"/>
                </a:solidFill>
              </a:rPr>
              <a:t>דף המכירה </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376264"/>
          </a:xfrm>
        </p:spPr>
        <p:txBody>
          <a:bodyPr>
            <a:normAutofit fontScale="55000" lnSpcReduction="20000"/>
          </a:bodyPr>
          <a:lstStyle/>
          <a:p>
            <a:pPr marL="571500" indent="-571500" algn="r">
              <a:buFont typeface="Wingdings" panose="05000000000000000000" pitchFamily="2" charset="2"/>
              <a:buChar char="ü"/>
            </a:pPr>
            <a:r>
              <a:rPr lang="he-IL" sz="3600" dirty="0">
                <a:solidFill>
                  <a:schemeClr val="tx1"/>
                </a:solidFill>
              </a:rPr>
              <a:t>דף מכירה צריך לכלול הצעת מכירה ייחודית שלכם שאתם יצרתם ושהיא לא ברת השוואה, ורצוי שההצעה תכלול מספר מוצרים וכך אתם יכולים ליצור לעצמכם מחיר חבילה ייחודית </a:t>
            </a:r>
            <a:r>
              <a:rPr lang="he-IL" sz="3600" dirty="0" smtClean="0">
                <a:solidFill>
                  <a:schemeClr val="tx1"/>
                </a:solidFill>
              </a:rPr>
              <a:t>לכם.</a:t>
            </a:r>
          </a:p>
          <a:p>
            <a:pPr marL="571500" indent="-571500" algn="r">
              <a:buFont typeface="Wingdings" panose="05000000000000000000" pitchFamily="2" charset="2"/>
              <a:buChar char="ü"/>
            </a:pPr>
            <a:r>
              <a:rPr lang="he-IL" sz="3600" dirty="0" smtClean="0">
                <a:solidFill>
                  <a:schemeClr val="tx1"/>
                </a:solidFill>
              </a:rPr>
              <a:t>הצעת </a:t>
            </a:r>
            <a:r>
              <a:rPr lang="he-IL" sz="3600" dirty="0">
                <a:solidFill>
                  <a:schemeClr val="tx1"/>
                </a:solidFill>
              </a:rPr>
              <a:t>המכירה צריכה להיות ברורה ומפורטת, כך שהלקוח ידע את כל הפרטים, שהכול יהיה ברור, ובלי סימני </a:t>
            </a:r>
            <a:r>
              <a:rPr lang="he-IL" sz="3600" dirty="0" smtClean="0">
                <a:solidFill>
                  <a:schemeClr val="tx1"/>
                </a:solidFill>
              </a:rPr>
              <a:t>שאלה.</a:t>
            </a:r>
          </a:p>
          <a:p>
            <a:pPr marL="571500" indent="-571500" algn="r">
              <a:buFont typeface="Wingdings" panose="05000000000000000000" pitchFamily="2" charset="2"/>
              <a:buChar char="ü"/>
            </a:pPr>
            <a:r>
              <a:rPr lang="he-IL" sz="3600" dirty="0" smtClean="0">
                <a:solidFill>
                  <a:schemeClr val="tx1"/>
                </a:solidFill>
              </a:rPr>
              <a:t>אם </a:t>
            </a:r>
            <a:r>
              <a:rPr lang="he-IL" sz="3600" dirty="0">
                <a:solidFill>
                  <a:schemeClr val="tx1"/>
                </a:solidFill>
              </a:rPr>
              <a:t>מוכרים קורס להסביר מה האורך של הקורס, כמה מפגשים, מה משך כל מפגש, ומה הנושא של כל מפגש. ככול שיהיו יותר פרטים, יהיו יותר מכירות</a:t>
            </a:r>
            <a:r>
              <a:rPr lang="he-IL" dirty="0"/>
              <a:t/>
            </a:r>
            <a:br>
              <a:rPr lang="he-IL" dirty="0"/>
            </a:br>
            <a:r>
              <a:rPr lang="he-IL" dirty="0"/>
              <a:t/>
            </a:r>
            <a:br>
              <a:rPr lang="he-IL" dirty="0"/>
            </a:br>
            <a:endParaRPr lang="en-US" dirty="0">
              <a:effectLst/>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3519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sz="3600" dirty="0" smtClean="0">
                <a:solidFill>
                  <a:srgbClr val="FF0000"/>
                </a:solidFill>
              </a:rPr>
              <a:t>בניית התשתיות לשיווק העסק שלנו באינטרנט</a:t>
            </a:r>
            <a:r>
              <a:rPr lang="en-US" dirty="0" smtClean="0"/>
              <a:t/>
            </a:r>
            <a:br>
              <a:rPr lang="en-US" dirty="0" smtClean="0"/>
            </a:br>
            <a:endParaRPr lang="en-US" dirty="0">
              <a:solidFill>
                <a:srgbClr val="FF0000"/>
              </a:solidFill>
            </a:endParaRPr>
          </a:p>
        </p:txBody>
      </p:sp>
      <p:sp>
        <p:nvSpPr>
          <p:cNvPr id="4" name="כותרת משנה 3"/>
          <p:cNvSpPr>
            <a:spLocks noGrp="1"/>
          </p:cNvSpPr>
          <p:nvPr>
            <p:ph type="subTitle" idx="1"/>
          </p:nvPr>
        </p:nvSpPr>
        <p:spPr>
          <a:xfrm>
            <a:off x="683568" y="2067694"/>
            <a:ext cx="8136904" cy="2808312"/>
          </a:xfrm>
        </p:spPr>
        <p:txBody>
          <a:bodyPr>
            <a:normAutofit fontScale="55000" lnSpcReduction="20000"/>
          </a:bodyPr>
          <a:lstStyle/>
          <a:p>
            <a:pPr algn="r"/>
            <a:r>
              <a:rPr lang="he-IL" dirty="0"/>
              <a:t/>
            </a:r>
            <a:br>
              <a:rPr lang="he-IL" dirty="0"/>
            </a:br>
            <a:r>
              <a:rPr lang="he-IL" sz="3600" b="1" dirty="0" smtClean="0">
                <a:solidFill>
                  <a:schemeClr val="tx2">
                    <a:lumMod val="50000"/>
                  </a:schemeClr>
                </a:solidFill>
              </a:rPr>
              <a:t>כל עסק בעולם הפיזי בנוי על תשתיות - תשתיות הם כלי המכירה של העסק</a:t>
            </a:r>
          </a:p>
          <a:p>
            <a:pPr marL="457200" indent="-457200" algn="r">
              <a:buFont typeface="Wingdings" panose="05000000000000000000" pitchFamily="2" charset="2"/>
              <a:buChar char="ü"/>
            </a:pPr>
            <a:r>
              <a:rPr lang="he-IL" sz="3600" b="1" dirty="0" smtClean="0">
                <a:solidFill>
                  <a:schemeClr val="tx2">
                    <a:lumMod val="50000"/>
                  </a:schemeClr>
                </a:solidFill>
              </a:rPr>
              <a:t>עסק צריך מקום מכירה</a:t>
            </a:r>
          </a:p>
          <a:p>
            <a:pPr marL="457200" indent="-457200" algn="r">
              <a:buFont typeface="Wingdings" panose="05000000000000000000" pitchFamily="2" charset="2"/>
              <a:buChar char="ü"/>
            </a:pPr>
            <a:r>
              <a:rPr lang="he-IL" sz="3600" b="1" dirty="0" smtClean="0">
                <a:solidFill>
                  <a:schemeClr val="tx2">
                    <a:lumMod val="50000"/>
                  </a:schemeClr>
                </a:solidFill>
              </a:rPr>
              <a:t>עסק צריך מיקום מרכזי היכן שיש תנועה של אנשים</a:t>
            </a:r>
          </a:p>
          <a:p>
            <a:pPr marL="457200" indent="-457200" algn="r">
              <a:buFont typeface="Wingdings" panose="05000000000000000000" pitchFamily="2" charset="2"/>
              <a:buChar char="ü"/>
            </a:pPr>
            <a:r>
              <a:rPr lang="he-IL" sz="3600" b="1" dirty="0" smtClean="0">
                <a:solidFill>
                  <a:schemeClr val="tx2">
                    <a:lumMod val="50000"/>
                  </a:schemeClr>
                </a:solidFill>
              </a:rPr>
              <a:t>תנועה של אנשים מייצרת מכירות</a:t>
            </a:r>
          </a:p>
          <a:p>
            <a:pPr marL="457200" indent="-457200" algn="r">
              <a:buFont typeface="Wingdings" panose="05000000000000000000" pitchFamily="2" charset="2"/>
              <a:buChar char="ü"/>
            </a:pPr>
            <a:r>
              <a:rPr lang="he-IL" sz="3600" b="1" dirty="0" smtClean="0">
                <a:solidFill>
                  <a:schemeClr val="tx2">
                    <a:lumMod val="50000"/>
                  </a:schemeClr>
                </a:solidFill>
              </a:rPr>
              <a:t>כדי למכור נותנים לקונים טעימות דוגמיות</a:t>
            </a:r>
          </a:p>
          <a:p>
            <a:pPr marL="457200" indent="-457200" algn="r">
              <a:buFont typeface="Wingdings" panose="05000000000000000000" pitchFamily="2" charset="2"/>
              <a:buChar char="ü"/>
            </a:pPr>
            <a:r>
              <a:rPr lang="he-IL" sz="3600" b="1" dirty="0" smtClean="0">
                <a:solidFill>
                  <a:schemeClr val="tx2">
                    <a:lumMod val="50000"/>
                  </a:schemeClr>
                </a:solidFill>
              </a:rPr>
              <a:t>מבצעים 1+1 </a:t>
            </a:r>
          </a:p>
          <a:p>
            <a:pPr marL="457200" indent="-457200" algn="r">
              <a:buFont typeface="Wingdings" panose="05000000000000000000" pitchFamily="2" charset="2"/>
              <a:buChar char="ü"/>
            </a:pPr>
            <a:r>
              <a:rPr lang="he-IL" sz="3600" b="1" dirty="0" smtClean="0">
                <a:solidFill>
                  <a:schemeClr val="tx2">
                    <a:lumMod val="50000"/>
                  </a:schemeClr>
                </a:solidFill>
              </a:rPr>
              <a:t>מוכרים מוצרים בהפסד </a:t>
            </a:r>
            <a:r>
              <a:rPr lang="en-US" sz="3600" b="1" dirty="0" smtClean="0">
                <a:solidFill>
                  <a:schemeClr val="tx2">
                    <a:lumMod val="50000"/>
                  </a:schemeClr>
                </a:solidFill>
              </a:rPr>
              <a:t>lost </a:t>
            </a:r>
            <a:r>
              <a:rPr lang="en-US" sz="3600" b="1" dirty="0" err="1" smtClean="0">
                <a:solidFill>
                  <a:schemeClr val="tx2">
                    <a:lumMod val="50000"/>
                  </a:schemeClr>
                </a:solidFill>
              </a:rPr>
              <a:t>lider</a:t>
            </a:r>
            <a:r>
              <a:rPr lang="he-IL" dirty="0"/>
              <a:t/>
            </a:r>
            <a:br>
              <a:rPr lang="he-IL" dirty="0"/>
            </a:br>
            <a:endParaRPr lang="en-US" dirty="0">
              <a:effectLst/>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285673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3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3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3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3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3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3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dirty="0" smtClean="0">
                <a:solidFill>
                  <a:srgbClr val="FF0000"/>
                </a:solidFill>
              </a:rPr>
              <a:t>פתיחת </a:t>
            </a:r>
            <a:r>
              <a:rPr lang="he-IL" dirty="0" smtClean="0">
                <a:solidFill>
                  <a:srgbClr val="FF0000"/>
                </a:solidFill>
              </a:rPr>
              <a:t>חשבונות </a:t>
            </a:r>
            <a:r>
              <a:rPr lang="he-IL" dirty="0" smtClean="0">
                <a:solidFill>
                  <a:srgbClr val="FF0000"/>
                </a:solidFill>
              </a:rPr>
              <a:t>בגוגל</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376264"/>
          </a:xfrm>
        </p:spPr>
        <p:txBody>
          <a:bodyPr>
            <a:normAutofit fontScale="32500" lnSpcReduction="20000"/>
          </a:bodyPr>
          <a:lstStyle/>
          <a:p>
            <a:pPr marL="685800" indent="-685800" algn="r">
              <a:buFont typeface="Wingdings" panose="05000000000000000000" pitchFamily="2" charset="2"/>
              <a:buChar char="ü"/>
            </a:pPr>
            <a:r>
              <a:rPr lang="he-IL" sz="5100" dirty="0" smtClean="0">
                <a:solidFill>
                  <a:schemeClr val="tx2">
                    <a:lumMod val="50000"/>
                  </a:schemeClr>
                </a:solidFill>
              </a:rPr>
              <a:t>פתיחת חשבון </a:t>
            </a:r>
            <a:r>
              <a:rPr lang="he-IL" sz="5100" dirty="0" err="1" smtClean="0">
                <a:solidFill>
                  <a:schemeClr val="tx2">
                    <a:lumMod val="50000"/>
                  </a:schemeClr>
                </a:solidFill>
              </a:rPr>
              <a:t>גימייל</a:t>
            </a:r>
            <a:r>
              <a:rPr lang="he-IL" sz="5100" dirty="0" smtClean="0">
                <a:solidFill>
                  <a:schemeClr val="tx2">
                    <a:lumMod val="50000"/>
                  </a:schemeClr>
                </a:solidFill>
              </a:rPr>
              <a:t> </a:t>
            </a:r>
          </a:p>
          <a:p>
            <a:pPr algn="r"/>
            <a:r>
              <a:rPr lang="he-IL" sz="5100" dirty="0" smtClean="0">
                <a:solidFill>
                  <a:schemeClr val="tx2">
                    <a:lumMod val="50000"/>
                  </a:schemeClr>
                </a:solidFill>
              </a:rPr>
              <a:t>שליחת קבצים גדולים בגוגל דרייב</a:t>
            </a:r>
          </a:p>
          <a:p>
            <a:pPr marL="685800" indent="-685800" algn="r">
              <a:buFont typeface="Wingdings" panose="05000000000000000000" pitchFamily="2" charset="2"/>
              <a:buChar char="ü"/>
            </a:pPr>
            <a:r>
              <a:rPr lang="he-IL" sz="5100" dirty="0" smtClean="0">
                <a:solidFill>
                  <a:schemeClr val="tx2">
                    <a:lumMod val="50000"/>
                  </a:schemeClr>
                </a:solidFill>
              </a:rPr>
              <a:t>פתיחת חשבון </a:t>
            </a:r>
            <a:r>
              <a:rPr lang="he-IL" sz="5100" dirty="0" err="1" smtClean="0">
                <a:solidFill>
                  <a:schemeClr val="tx2">
                    <a:lumMod val="50000"/>
                  </a:schemeClr>
                </a:solidFill>
              </a:rPr>
              <a:t>ביוטיוב</a:t>
            </a:r>
            <a:endParaRPr lang="he-IL" sz="5100" dirty="0" smtClean="0">
              <a:solidFill>
                <a:schemeClr val="tx2">
                  <a:lumMod val="50000"/>
                </a:schemeClr>
              </a:solidFill>
            </a:endParaRPr>
          </a:p>
          <a:p>
            <a:pPr marL="685800" indent="-685800" algn="r">
              <a:buFont typeface="Wingdings" panose="05000000000000000000" pitchFamily="2" charset="2"/>
              <a:buChar char="ü"/>
            </a:pPr>
            <a:r>
              <a:rPr lang="he-IL" sz="5100" dirty="0" smtClean="0">
                <a:solidFill>
                  <a:schemeClr val="tx2">
                    <a:lumMod val="50000"/>
                  </a:schemeClr>
                </a:solidFill>
              </a:rPr>
              <a:t>פתיחת חשבון </a:t>
            </a:r>
            <a:r>
              <a:rPr lang="he-IL" sz="5100" dirty="0" err="1" smtClean="0">
                <a:solidFill>
                  <a:schemeClr val="tx2">
                    <a:lumMod val="50000"/>
                  </a:schemeClr>
                </a:solidFill>
              </a:rPr>
              <a:t>באדוורדס</a:t>
            </a:r>
            <a:r>
              <a:rPr lang="he-IL" sz="5100" dirty="0" smtClean="0">
                <a:solidFill>
                  <a:schemeClr val="tx2">
                    <a:lumMod val="50000"/>
                  </a:schemeClr>
                </a:solidFill>
              </a:rPr>
              <a:t>  - לפרסם בגוגל</a:t>
            </a:r>
          </a:p>
          <a:p>
            <a:pPr marL="0" indent="0" algn="r">
              <a:buFont typeface="Wingdings" panose="05000000000000000000" pitchFamily="2" charset="2"/>
              <a:buNone/>
            </a:pPr>
            <a:r>
              <a:rPr lang="he-IL" sz="5100" dirty="0" smtClean="0">
                <a:solidFill>
                  <a:schemeClr val="tx2">
                    <a:lumMod val="50000"/>
                  </a:schemeClr>
                </a:solidFill>
              </a:rPr>
              <a:t>מתכנן מילות המפתח</a:t>
            </a:r>
          </a:p>
          <a:p>
            <a:pPr marL="685800" indent="-685800" algn="r">
              <a:buFont typeface="Wingdings" panose="05000000000000000000" pitchFamily="2" charset="2"/>
              <a:buChar char="ü"/>
            </a:pPr>
            <a:r>
              <a:rPr lang="he-IL" sz="5100" dirty="0" smtClean="0">
                <a:solidFill>
                  <a:schemeClr val="tx2">
                    <a:lumMod val="50000"/>
                  </a:schemeClr>
                </a:solidFill>
              </a:rPr>
              <a:t>פתיחת חשבון בגוגל </a:t>
            </a:r>
            <a:r>
              <a:rPr lang="he-IL" sz="5100" dirty="0" err="1" smtClean="0">
                <a:solidFill>
                  <a:schemeClr val="tx2">
                    <a:lumMod val="50000"/>
                  </a:schemeClr>
                </a:solidFill>
              </a:rPr>
              <a:t>אנליטקס</a:t>
            </a:r>
            <a:r>
              <a:rPr lang="he-IL" sz="5100" dirty="0" smtClean="0">
                <a:solidFill>
                  <a:schemeClr val="tx2">
                    <a:lumMod val="50000"/>
                  </a:schemeClr>
                </a:solidFill>
              </a:rPr>
              <a:t>  - לקבל את הנתונים של האתר</a:t>
            </a:r>
          </a:p>
          <a:p>
            <a:pPr marL="685800" indent="-685800" algn="r">
              <a:buFont typeface="Wingdings" panose="05000000000000000000" pitchFamily="2" charset="2"/>
              <a:buChar char="ü"/>
            </a:pPr>
            <a:r>
              <a:rPr lang="he-IL" sz="5100" dirty="0" smtClean="0">
                <a:solidFill>
                  <a:schemeClr val="tx2">
                    <a:lumMod val="50000"/>
                  </a:schemeClr>
                </a:solidFill>
              </a:rPr>
              <a:t>פתיחת חשבון במנהל האתרים – לקבל הודעות מגוגל בנוגע לאתר שלנו</a:t>
            </a:r>
          </a:p>
          <a:p>
            <a:pPr marL="0" indent="0" algn="r">
              <a:buFont typeface="Wingdings" panose="05000000000000000000" pitchFamily="2" charset="2"/>
              <a:buNone/>
            </a:pPr>
            <a:r>
              <a:rPr lang="he-IL" sz="5100" dirty="0"/>
              <a:t/>
            </a:r>
            <a:br>
              <a:rPr lang="he-IL" sz="5100" dirty="0"/>
            </a:br>
            <a:r>
              <a:rPr lang="he-IL" dirty="0"/>
              <a:t/>
            </a:r>
            <a:br>
              <a:rPr lang="he-IL" dirty="0"/>
            </a:br>
            <a:endParaRPr lang="en-US" dirty="0">
              <a:effectLst/>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2870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3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3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3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3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3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3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3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3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dirty="0" err="1" smtClean="0">
                <a:solidFill>
                  <a:srgbClr val="FF0000"/>
                </a:solidFill>
              </a:rPr>
              <a:t>פייסבוק</a:t>
            </a:r>
            <a:endParaRPr lang="en-US" dirty="0">
              <a:solidFill>
                <a:srgbClr val="FF0000"/>
              </a:solidFill>
            </a:endParaRPr>
          </a:p>
        </p:txBody>
      </p:sp>
      <p:sp>
        <p:nvSpPr>
          <p:cNvPr id="4" name="כותרת משנה 3"/>
          <p:cNvSpPr>
            <a:spLocks noGrp="1"/>
          </p:cNvSpPr>
          <p:nvPr>
            <p:ph type="subTitle" idx="1"/>
          </p:nvPr>
        </p:nvSpPr>
        <p:spPr>
          <a:xfrm>
            <a:off x="683568" y="2067694"/>
            <a:ext cx="8136904" cy="2664296"/>
          </a:xfrm>
        </p:spPr>
        <p:txBody>
          <a:bodyPr>
            <a:normAutofit fontScale="85000" lnSpcReduction="20000"/>
          </a:bodyPr>
          <a:lstStyle/>
          <a:p>
            <a:pPr marL="0" indent="0" algn="r">
              <a:buFont typeface="Wingdings" panose="05000000000000000000" pitchFamily="2" charset="2"/>
              <a:buNone/>
            </a:pPr>
            <a:endParaRPr lang="he-IL" sz="5100" dirty="0" smtClean="0"/>
          </a:p>
          <a:p>
            <a:pPr marL="685800" indent="-685800" algn="r">
              <a:buFont typeface="Wingdings" panose="05000000000000000000" pitchFamily="2" charset="2"/>
              <a:buChar char="ü"/>
            </a:pPr>
            <a:r>
              <a:rPr lang="he-IL" sz="5100" dirty="0" smtClean="0">
                <a:solidFill>
                  <a:schemeClr val="tx2">
                    <a:lumMod val="50000"/>
                  </a:schemeClr>
                </a:solidFill>
              </a:rPr>
              <a:t>פתיחת עמוד עסקי </a:t>
            </a:r>
            <a:r>
              <a:rPr lang="he-IL" sz="5100" dirty="0" err="1" smtClean="0">
                <a:solidFill>
                  <a:schemeClr val="tx2">
                    <a:lumMod val="50000"/>
                  </a:schemeClr>
                </a:solidFill>
              </a:rPr>
              <a:t>בפייסבוק</a:t>
            </a:r>
            <a:endParaRPr lang="he-IL" sz="5100" dirty="0" smtClean="0">
              <a:solidFill>
                <a:schemeClr val="tx2">
                  <a:lumMod val="50000"/>
                </a:schemeClr>
              </a:solidFill>
            </a:endParaRPr>
          </a:p>
          <a:p>
            <a:pPr marL="685800" indent="-685800" algn="r">
              <a:buFont typeface="Wingdings" panose="05000000000000000000" pitchFamily="2" charset="2"/>
              <a:buChar char="ü"/>
            </a:pPr>
            <a:r>
              <a:rPr lang="he-IL" sz="5100" dirty="0" smtClean="0">
                <a:solidFill>
                  <a:schemeClr val="tx2">
                    <a:lumMod val="50000"/>
                  </a:schemeClr>
                </a:solidFill>
              </a:rPr>
              <a:t>אפשרויות הפרסום </a:t>
            </a:r>
            <a:r>
              <a:rPr lang="he-IL" sz="5100" dirty="0" err="1" smtClean="0">
                <a:solidFill>
                  <a:schemeClr val="tx2">
                    <a:lumMod val="50000"/>
                  </a:schemeClr>
                </a:solidFill>
              </a:rPr>
              <a:t>בפייסבוק</a:t>
            </a:r>
            <a:r>
              <a:rPr lang="he-IL" sz="5100" dirty="0"/>
              <a:t/>
            </a:r>
            <a:br>
              <a:rPr lang="he-IL" sz="5100" dirty="0"/>
            </a:br>
            <a:r>
              <a:rPr lang="he-IL" dirty="0"/>
              <a:t/>
            </a:r>
            <a:br>
              <a:rPr lang="he-IL" dirty="0"/>
            </a:br>
            <a:endParaRPr lang="en-US" dirty="0">
              <a:effectLst/>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12532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dirty="0" smtClean="0"/>
              <a:t> </a:t>
            </a:r>
            <a:r>
              <a:rPr lang="he-IL" sz="3600" dirty="0" smtClean="0">
                <a:solidFill>
                  <a:srgbClr val="FF0000"/>
                </a:solidFill>
              </a:rPr>
              <a:t>הגורמים</a:t>
            </a:r>
            <a:r>
              <a:rPr lang="he-IL" sz="3600" baseline="0" dirty="0" smtClean="0">
                <a:solidFill>
                  <a:srgbClr val="FF0000"/>
                </a:solidFill>
              </a:rPr>
              <a:t> החשובים ביותר לקידום דף אינטרנט</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283718"/>
            <a:ext cx="8136904" cy="2448272"/>
          </a:xfrm>
        </p:spPr>
        <p:txBody>
          <a:bodyPr>
            <a:normAutofit fontScale="25000" lnSpcReduction="20000"/>
          </a:bodyPr>
          <a:lstStyle/>
          <a:p>
            <a:pPr marL="0" indent="0" algn="r">
              <a:buFont typeface="Wingdings" panose="05000000000000000000" pitchFamily="2" charset="2"/>
              <a:buNone/>
            </a:pPr>
            <a:r>
              <a:rPr lang="he-IL" sz="9600" dirty="0" smtClean="0">
                <a:solidFill>
                  <a:schemeClr val="tx2">
                    <a:lumMod val="50000"/>
                  </a:schemeClr>
                </a:solidFill>
              </a:rPr>
              <a:t>מילת המפתח לקידום חייבת להופיע </a:t>
            </a:r>
            <a:r>
              <a:rPr lang="he-IL" sz="9600" dirty="0" smtClean="0">
                <a:solidFill>
                  <a:srgbClr val="FF0000"/>
                </a:solidFill>
              </a:rPr>
              <a:t>בכתובת הדף </a:t>
            </a:r>
          </a:p>
          <a:p>
            <a:pPr marL="0" marR="0" indent="0" algn="r" defTabSz="914400" rtl="1" eaLnBrk="1" fontAlgn="auto" latinLnBrk="0" hangingPunct="1">
              <a:lnSpc>
                <a:spcPct val="100000"/>
              </a:lnSpc>
              <a:spcBef>
                <a:spcPct val="20000"/>
              </a:spcBef>
              <a:spcAft>
                <a:spcPts val="0"/>
              </a:spcAft>
              <a:buClrTx/>
              <a:buSzTx/>
              <a:buFont typeface="Wingdings" panose="05000000000000000000" pitchFamily="2" charset="2"/>
              <a:buNone/>
              <a:tabLst/>
              <a:defRPr/>
            </a:pPr>
            <a:r>
              <a:rPr lang="he-IL" sz="9600" dirty="0" smtClean="0">
                <a:solidFill>
                  <a:schemeClr val="tx2">
                    <a:lumMod val="50000"/>
                  </a:schemeClr>
                </a:solidFill>
              </a:rPr>
              <a:t>לדוגמה </a:t>
            </a:r>
            <a:r>
              <a:rPr lang="he-IL" sz="9600" dirty="0" smtClean="0">
                <a:solidFill>
                  <a:srgbClr val="FF0000"/>
                </a:solidFill>
              </a:rPr>
              <a:t>שורת ה </a:t>
            </a:r>
            <a:r>
              <a:rPr lang="en-US" sz="9600" dirty="0" err="1" smtClean="0">
                <a:solidFill>
                  <a:srgbClr val="FF0000"/>
                </a:solidFill>
              </a:rPr>
              <a:t>url</a:t>
            </a:r>
            <a:r>
              <a:rPr lang="en-US" sz="9600" dirty="0" smtClean="0">
                <a:solidFill>
                  <a:schemeClr val="tx2">
                    <a:lumMod val="50000"/>
                  </a:schemeClr>
                </a:solidFill>
              </a:rPr>
              <a:t> </a:t>
            </a:r>
            <a:r>
              <a:rPr lang="he-IL" sz="9600" dirty="0" smtClean="0">
                <a:solidFill>
                  <a:schemeClr val="tx2">
                    <a:lumMod val="50000"/>
                  </a:schemeClr>
                </a:solidFill>
              </a:rPr>
              <a:t>לקידום אתרים תיראה כך</a:t>
            </a:r>
            <a:r>
              <a:rPr lang="he-IL" sz="9600" baseline="0" dirty="0" smtClean="0">
                <a:solidFill>
                  <a:schemeClr val="tx2">
                    <a:lumMod val="50000"/>
                  </a:schemeClr>
                </a:solidFill>
              </a:rPr>
              <a:t> </a:t>
            </a:r>
            <a:r>
              <a:rPr lang="en-US" sz="9600" baseline="0" dirty="0" smtClean="0">
                <a:solidFill>
                  <a:schemeClr val="tx2">
                    <a:lumMod val="50000"/>
                  </a:schemeClr>
                </a:solidFill>
              </a:rPr>
              <a:t/>
            </a:r>
            <a:br>
              <a:rPr lang="en-US" sz="9600" baseline="0" dirty="0" smtClean="0">
                <a:solidFill>
                  <a:schemeClr val="tx2">
                    <a:lumMod val="50000"/>
                  </a:schemeClr>
                </a:solidFill>
              </a:rPr>
            </a:br>
            <a:r>
              <a:rPr lang="en-US" sz="9600" baseline="0" dirty="0" smtClean="0">
                <a:solidFill>
                  <a:schemeClr val="tx2">
                    <a:lumMod val="50000"/>
                  </a:schemeClr>
                </a:solidFill>
              </a:rPr>
              <a:t/>
            </a:r>
            <a:br>
              <a:rPr lang="en-US" sz="9600" baseline="0" dirty="0" smtClean="0">
                <a:solidFill>
                  <a:schemeClr val="tx2">
                    <a:lumMod val="50000"/>
                  </a:schemeClr>
                </a:solidFill>
              </a:rPr>
            </a:br>
            <a:r>
              <a:rPr lang="en-US" sz="9600" kern="1200" dirty="0" smtClean="0">
                <a:solidFill>
                  <a:schemeClr val="tx2">
                    <a:lumMod val="50000"/>
                  </a:schemeClr>
                </a:solidFill>
                <a:effectLst/>
              </a:rPr>
              <a:t>http://www.shmaryhu.co.il/seo/</a:t>
            </a:r>
            <a:endParaRPr lang="he-IL" sz="9600" dirty="0" smtClean="0">
              <a:solidFill>
                <a:schemeClr val="tx2">
                  <a:lumMod val="50000"/>
                </a:schemeClr>
              </a:solidFill>
            </a:endParaRPr>
          </a:p>
          <a:p>
            <a:pPr marL="0" indent="0" algn="r">
              <a:buFont typeface="Wingdings" panose="05000000000000000000" pitchFamily="2" charset="2"/>
              <a:buNone/>
            </a:pPr>
            <a:r>
              <a:rPr lang="he-IL" sz="9600" dirty="0" smtClean="0">
                <a:solidFill>
                  <a:schemeClr val="tx2">
                    <a:lumMod val="50000"/>
                  </a:schemeClr>
                </a:solidFill>
              </a:rPr>
              <a:t>או כך</a:t>
            </a:r>
          </a:p>
          <a:p>
            <a:pPr marL="0" indent="0" algn="r">
              <a:buFont typeface="Wingdings" panose="05000000000000000000" pitchFamily="2" charset="2"/>
              <a:buNone/>
            </a:pPr>
            <a:r>
              <a:rPr lang="he-IL" sz="9600" dirty="0" smtClean="0">
                <a:solidFill>
                  <a:schemeClr val="tx2">
                    <a:lumMod val="50000"/>
                  </a:schemeClr>
                </a:solidFill>
              </a:rPr>
              <a:t> </a:t>
            </a:r>
            <a:r>
              <a:rPr lang="en-US" sz="9600" dirty="0" smtClean="0">
                <a:solidFill>
                  <a:schemeClr val="tx2">
                    <a:lumMod val="50000"/>
                  </a:schemeClr>
                </a:solidFill>
              </a:rPr>
              <a:t>http://www.shmaryhu.co.il/</a:t>
            </a:r>
            <a:r>
              <a:rPr lang="he-IL" sz="9600" dirty="0" smtClean="0">
                <a:solidFill>
                  <a:schemeClr val="tx2">
                    <a:lumMod val="50000"/>
                  </a:schemeClr>
                </a:solidFill>
              </a:rPr>
              <a:t>קידום אתרים/</a:t>
            </a:r>
          </a:p>
          <a:p>
            <a:pPr marL="0" indent="0" algn="r">
              <a:buFont typeface="Wingdings" panose="05000000000000000000" pitchFamily="2" charset="2"/>
              <a:buNone/>
            </a:pPr>
            <a:endParaRPr lang="he-IL" sz="8000" dirty="0" smtClean="0">
              <a:solidFill>
                <a:schemeClr val="tx2">
                  <a:lumMod val="50000"/>
                </a:schemeClr>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6577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
        <p:nvSpPr>
          <p:cNvPr id="6" name="כותרת 5"/>
          <p:cNvSpPr>
            <a:spLocks noGrp="1"/>
          </p:cNvSpPr>
          <p:nvPr>
            <p:ph type="ctrTitle"/>
          </p:nvPr>
        </p:nvSpPr>
        <p:spPr>
          <a:xfrm>
            <a:off x="685800" y="1399081"/>
            <a:ext cx="7772400" cy="524597"/>
          </a:xfrm>
        </p:spPr>
        <p:txBody>
          <a:bodyPr>
            <a:normAutofit fontScale="90000"/>
          </a:bodyPr>
          <a:lstStyle/>
          <a:p>
            <a:r>
              <a:rPr lang="he-IL" sz="3600" b="1" dirty="0">
                <a:solidFill>
                  <a:srgbClr val="FF0000"/>
                </a:solidFill>
              </a:rPr>
              <a:t>ממה מורכב העולם האינטרנטי?  מי השחקנים?</a:t>
            </a:r>
            <a:endParaRPr lang="en-US" sz="3600" b="1" dirty="0">
              <a:solidFill>
                <a:srgbClr val="FF0000"/>
              </a:solidFill>
            </a:endParaRPr>
          </a:p>
        </p:txBody>
      </p:sp>
      <p:sp>
        <p:nvSpPr>
          <p:cNvPr id="7" name="כותרת משנה 6"/>
          <p:cNvSpPr>
            <a:spLocks noGrp="1"/>
          </p:cNvSpPr>
          <p:nvPr>
            <p:ph type="subTitle" idx="1"/>
          </p:nvPr>
        </p:nvSpPr>
        <p:spPr>
          <a:xfrm>
            <a:off x="395536" y="1923678"/>
            <a:ext cx="8352928" cy="3096344"/>
          </a:xfrm>
        </p:spPr>
        <p:txBody>
          <a:bodyPr>
            <a:normAutofit fontScale="70000" lnSpcReduction="20000"/>
          </a:bodyPr>
          <a:lstStyle/>
          <a:p>
            <a:pPr lvl="0" algn="r"/>
            <a:r>
              <a:rPr lang="he-IL" sz="2600" b="1" dirty="0" smtClean="0">
                <a:solidFill>
                  <a:schemeClr val="tx1"/>
                </a:solidFill>
              </a:rPr>
              <a:t>1. מיילים</a:t>
            </a:r>
            <a:endParaRPr lang="en-US" sz="2600" b="1" dirty="0">
              <a:solidFill>
                <a:schemeClr val="tx1"/>
              </a:solidFill>
            </a:endParaRPr>
          </a:p>
          <a:p>
            <a:pPr lvl="0" algn="r"/>
            <a:r>
              <a:rPr lang="he-IL" sz="2600" b="1" dirty="0" smtClean="0">
                <a:solidFill>
                  <a:schemeClr val="tx1"/>
                </a:solidFill>
              </a:rPr>
              <a:t>2. תוכנות </a:t>
            </a:r>
            <a:r>
              <a:rPr lang="he-IL" sz="2600" b="1" dirty="0">
                <a:solidFill>
                  <a:schemeClr val="tx1"/>
                </a:solidFill>
              </a:rPr>
              <a:t>( מערכות ) דיוור אלקטרוניות</a:t>
            </a:r>
            <a:endParaRPr lang="en-US" sz="2600" b="1" dirty="0">
              <a:solidFill>
                <a:schemeClr val="tx1"/>
              </a:solidFill>
            </a:endParaRPr>
          </a:p>
          <a:p>
            <a:pPr lvl="0" algn="r"/>
            <a:r>
              <a:rPr lang="he-IL" sz="2600" b="1" dirty="0">
                <a:solidFill>
                  <a:schemeClr val="tx1"/>
                </a:solidFill>
              </a:rPr>
              <a:t>חינמיות כמו: גוגל, וואלה ועוד</a:t>
            </a:r>
            <a:endParaRPr lang="en-US" sz="2600" b="1" dirty="0">
              <a:solidFill>
                <a:schemeClr val="tx1"/>
              </a:solidFill>
            </a:endParaRPr>
          </a:p>
          <a:p>
            <a:pPr lvl="0" algn="r"/>
            <a:r>
              <a:rPr lang="he-IL" sz="2600" b="1" dirty="0">
                <a:solidFill>
                  <a:schemeClr val="tx1"/>
                </a:solidFill>
              </a:rPr>
              <a:t>בתשלום: כמו רב מסר, שלח מסר, </a:t>
            </a:r>
            <a:r>
              <a:rPr lang="en-US" sz="2600" b="1" dirty="0" err="1">
                <a:solidFill>
                  <a:schemeClr val="tx1"/>
                </a:solidFill>
              </a:rPr>
              <a:t>viplus</a:t>
            </a:r>
            <a:r>
              <a:rPr lang="he-IL" sz="2600" b="1" dirty="0">
                <a:solidFill>
                  <a:schemeClr val="tx1"/>
                </a:solidFill>
              </a:rPr>
              <a:t>, אקטיב </a:t>
            </a:r>
            <a:r>
              <a:rPr lang="he-IL" sz="2600" b="1" dirty="0" err="1">
                <a:solidFill>
                  <a:schemeClr val="tx1"/>
                </a:solidFill>
              </a:rPr>
              <a:t>טרייל</a:t>
            </a:r>
            <a:r>
              <a:rPr lang="he-IL" sz="2600" b="1" dirty="0">
                <a:solidFill>
                  <a:schemeClr val="tx1"/>
                </a:solidFill>
              </a:rPr>
              <a:t>, </a:t>
            </a:r>
            <a:r>
              <a:rPr lang="en-US" sz="2600" b="1" dirty="0">
                <a:solidFill>
                  <a:schemeClr val="tx1"/>
                </a:solidFill>
              </a:rPr>
              <a:t>Get Response,  </a:t>
            </a:r>
            <a:r>
              <a:rPr lang="en-US" sz="2600" b="1" dirty="0" err="1">
                <a:solidFill>
                  <a:schemeClr val="tx1"/>
                </a:solidFill>
              </a:rPr>
              <a:t>MailChimp</a:t>
            </a:r>
            <a:endParaRPr lang="en-US" sz="2600" b="1" dirty="0">
              <a:solidFill>
                <a:schemeClr val="tx1"/>
              </a:solidFill>
            </a:endParaRPr>
          </a:p>
          <a:p>
            <a:pPr lvl="0" algn="r"/>
            <a:r>
              <a:rPr lang="he-IL" sz="2600" b="1" dirty="0" smtClean="0">
                <a:solidFill>
                  <a:schemeClr val="tx1"/>
                </a:solidFill>
              </a:rPr>
              <a:t>3. רשימות </a:t>
            </a:r>
            <a:r>
              <a:rPr lang="he-IL" sz="2600" b="1" dirty="0">
                <a:solidFill>
                  <a:schemeClr val="tx1"/>
                </a:solidFill>
              </a:rPr>
              <a:t>תפוצה</a:t>
            </a:r>
            <a:endParaRPr lang="en-US" sz="2600" b="1" dirty="0">
              <a:solidFill>
                <a:schemeClr val="tx1"/>
              </a:solidFill>
            </a:endParaRPr>
          </a:p>
          <a:p>
            <a:pPr lvl="0" algn="r"/>
            <a:r>
              <a:rPr lang="he-IL" sz="2600" b="1" dirty="0" smtClean="0">
                <a:solidFill>
                  <a:schemeClr val="tx1"/>
                </a:solidFill>
              </a:rPr>
              <a:t>4. פורומים</a:t>
            </a:r>
            <a:endParaRPr lang="en-US" sz="2600" b="1" dirty="0">
              <a:solidFill>
                <a:schemeClr val="tx1"/>
              </a:solidFill>
            </a:endParaRPr>
          </a:p>
          <a:p>
            <a:pPr algn="r"/>
            <a:r>
              <a:rPr lang="he-IL" sz="2600" b="1" dirty="0" smtClean="0">
                <a:solidFill>
                  <a:schemeClr val="tx1"/>
                </a:solidFill>
              </a:rPr>
              <a:t>5. אתרים  -  בלוגים</a:t>
            </a:r>
            <a:endParaRPr lang="en-US" sz="2600" b="1" dirty="0">
              <a:solidFill>
                <a:schemeClr val="tx1"/>
              </a:solidFill>
            </a:endParaRPr>
          </a:p>
          <a:p>
            <a:pPr lvl="0" algn="r"/>
            <a:r>
              <a:rPr lang="he-IL" sz="2600" b="1" dirty="0" smtClean="0">
                <a:solidFill>
                  <a:schemeClr val="tx1"/>
                </a:solidFill>
              </a:rPr>
              <a:t>6. רשתות </a:t>
            </a:r>
            <a:r>
              <a:rPr lang="he-IL" sz="2600" b="1" dirty="0">
                <a:solidFill>
                  <a:schemeClr val="tx1"/>
                </a:solidFill>
              </a:rPr>
              <a:t>חברתיות – </a:t>
            </a:r>
            <a:r>
              <a:rPr lang="he-IL" sz="2600" b="1" dirty="0" err="1">
                <a:solidFill>
                  <a:schemeClr val="tx1"/>
                </a:solidFill>
              </a:rPr>
              <a:t>פייסבוק</a:t>
            </a:r>
            <a:r>
              <a:rPr lang="he-IL" sz="2600" b="1" dirty="0">
                <a:solidFill>
                  <a:schemeClr val="tx1"/>
                </a:solidFill>
              </a:rPr>
              <a:t>, גוגל פלוס, </a:t>
            </a:r>
            <a:r>
              <a:rPr lang="he-IL" sz="2600" b="1" dirty="0" err="1">
                <a:solidFill>
                  <a:schemeClr val="tx1"/>
                </a:solidFill>
              </a:rPr>
              <a:t>יוטיוב</a:t>
            </a:r>
            <a:r>
              <a:rPr lang="he-IL" sz="2600" b="1" dirty="0">
                <a:solidFill>
                  <a:schemeClr val="tx1"/>
                </a:solidFill>
              </a:rPr>
              <a:t>, </a:t>
            </a:r>
            <a:r>
              <a:rPr lang="he-IL" sz="2600" b="1" dirty="0" err="1">
                <a:solidFill>
                  <a:schemeClr val="tx1"/>
                </a:solidFill>
              </a:rPr>
              <a:t>לינקדין</a:t>
            </a:r>
            <a:r>
              <a:rPr lang="he-IL" sz="2600" b="1" dirty="0">
                <a:solidFill>
                  <a:schemeClr val="tx1"/>
                </a:solidFill>
              </a:rPr>
              <a:t>, </a:t>
            </a:r>
            <a:r>
              <a:rPr lang="he-IL" sz="2600" b="1" dirty="0" err="1">
                <a:solidFill>
                  <a:schemeClr val="tx1"/>
                </a:solidFill>
              </a:rPr>
              <a:t>טוויטר</a:t>
            </a:r>
            <a:endParaRPr lang="en-US" sz="2600" b="1" dirty="0">
              <a:solidFill>
                <a:schemeClr val="tx1"/>
              </a:solidFill>
            </a:endParaRPr>
          </a:p>
          <a:p>
            <a:pPr lvl="0" algn="r"/>
            <a:r>
              <a:rPr lang="he-IL" sz="2600" b="1" dirty="0" smtClean="0">
                <a:solidFill>
                  <a:schemeClr val="tx1"/>
                </a:solidFill>
              </a:rPr>
              <a:t>7. דפי </a:t>
            </a:r>
            <a:r>
              <a:rPr lang="he-IL" sz="2600" b="1" dirty="0">
                <a:solidFill>
                  <a:schemeClr val="tx1"/>
                </a:solidFill>
              </a:rPr>
              <a:t>מכירה</a:t>
            </a:r>
            <a:endParaRPr lang="en-US" sz="2600" b="1" dirty="0">
              <a:solidFill>
                <a:schemeClr val="tx1"/>
              </a:solidFill>
            </a:endParaRPr>
          </a:p>
          <a:p>
            <a:pPr lvl="0" algn="r"/>
            <a:r>
              <a:rPr lang="he-IL" sz="2600" b="1" dirty="0" smtClean="0">
                <a:solidFill>
                  <a:schemeClr val="tx1"/>
                </a:solidFill>
              </a:rPr>
              <a:t>8. דפי </a:t>
            </a:r>
            <a:r>
              <a:rPr lang="he-IL" sz="2600" b="1" dirty="0">
                <a:solidFill>
                  <a:schemeClr val="tx1"/>
                </a:solidFill>
              </a:rPr>
              <a:t>נחיתה</a:t>
            </a:r>
            <a:endParaRPr lang="en-US" sz="2600" b="1" dirty="0">
              <a:solidFill>
                <a:schemeClr val="tx1"/>
              </a:solidFill>
            </a:endParaRPr>
          </a:p>
          <a:p>
            <a:pPr lvl="0" algn="r"/>
            <a:r>
              <a:rPr lang="he-IL" sz="2600" b="1" dirty="0" smtClean="0">
                <a:solidFill>
                  <a:schemeClr val="tx1"/>
                </a:solidFill>
              </a:rPr>
              <a:t>9. </a:t>
            </a:r>
            <a:r>
              <a:rPr lang="he-IL" sz="2600" b="1" dirty="0" err="1" smtClean="0">
                <a:solidFill>
                  <a:schemeClr val="tx1"/>
                </a:solidFill>
              </a:rPr>
              <a:t>וובינרים</a:t>
            </a:r>
            <a:endParaRPr lang="en-US" sz="2600" b="1" dirty="0">
              <a:solidFill>
                <a:schemeClr val="tx1"/>
              </a:solidFill>
            </a:endParaRPr>
          </a:p>
          <a:p>
            <a:pPr algn="r"/>
            <a:endParaRPr lang="he-IL" sz="2400" b="1" dirty="0">
              <a:solidFill>
                <a:srgbClr val="C00000"/>
              </a:solidFill>
            </a:endParaRPr>
          </a:p>
        </p:txBody>
      </p:sp>
    </p:spTree>
    <p:extLst>
      <p:ext uri="{BB962C8B-B14F-4D97-AF65-F5344CB8AC3E}">
        <p14:creationId xmlns:p14="http://schemas.microsoft.com/office/powerpoint/2010/main" val="192083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42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42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425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425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425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425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425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425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425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425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425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425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425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425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425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425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425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425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425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425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425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425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sz="3600" kern="1200" dirty="0" smtClean="0">
                <a:solidFill>
                  <a:srgbClr val="FF0000"/>
                </a:solidFill>
                <a:effectLst/>
                <a:latin typeface="+mj-lt"/>
                <a:ea typeface="+mj-ea"/>
                <a:cs typeface="+mj-cs"/>
              </a:rPr>
              <a:t>הגורמים</a:t>
            </a:r>
            <a:r>
              <a:rPr lang="he-IL" sz="3600" kern="1200" baseline="0" dirty="0" smtClean="0">
                <a:solidFill>
                  <a:srgbClr val="FF0000"/>
                </a:solidFill>
                <a:effectLst/>
                <a:latin typeface="+mj-lt"/>
                <a:ea typeface="+mj-ea"/>
                <a:cs typeface="+mj-cs"/>
              </a:rPr>
              <a:t> החשובים ביותר לקידום דף אינטרנט</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283718"/>
            <a:ext cx="8136904" cy="2448272"/>
          </a:xfrm>
        </p:spPr>
        <p:txBody>
          <a:bodyPr>
            <a:normAutofit fontScale="77500" lnSpcReduction="20000"/>
          </a:bodyPr>
          <a:lstStyle/>
          <a:p>
            <a:pPr marL="571500" indent="-571500" algn="r" rtl="1" eaLnBrk="1" latinLnBrk="0" hangingPunct="1">
              <a:buFont typeface="Wingdings" panose="05000000000000000000" pitchFamily="2" charset="2"/>
              <a:buChar char="ü"/>
            </a:pPr>
            <a:r>
              <a:rPr lang="he-IL" sz="3600" kern="1200" dirty="0" smtClean="0">
                <a:solidFill>
                  <a:schemeClr val="tx2">
                    <a:lumMod val="50000"/>
                  </a:schemeClr>
                </a:solidFill>
                <a:effectLst/>
              </a:rPr>
              <a:t>מילת המפתח תופיע בכותרת האתר </a:t>
            </a:r>
            <a:r>
              <a:rPr lang="en-US" sz="3600" kern="1200" dirty="0" smtClean="0">
                <a:solidFill>
                  <a:schemeClr val="tx2">
                    <a:lumMod val="50000"/>
                  </a:schemeClr>
                </a:solidFill>
                <a:effectLst/>
              </a:rPr>
              <a:t>H1</a:t>
            </a:r>
            <a:endParaRPr lang="he-IL" sz="3600" dirty="0" smtClean="0">
              <a:solidFill>
                <a:schemeClr val="tx2">
                  <a:lumMod val="50000"/>
                </a:schemeClr>
              </a:solidFill>
              <a:effectLst/>
            </a:endParaRPr>
          </a:p>
          <a:p>
            <a:pPr marL="571500" indent="-571500" algn="r" rtl="1" eaLnBrk="1" latinLnBrk="0" hangingPunct="1">
              <a:buFont typeface="Wingdings" panose="05000000000000000000" pitchFamily="2" charset="2"/>
              <a:buChar char="ü"/>
            </a:pPr>
            <a:r>
              <a:rPr lang="he-IL" sz="3600" kern="1200" dirty="0" smtClean="0">
                <a:solidFill>
                  <a:schemeClr val="tx2">
                    <a:lumMod val="50000"/>
                  </a:schemeClr>
                </a:solidFill>
                <a:effectLst/>
              </a:rPr>
              <a:t>מילת המפתח תופיע גם בכותרות המשנה  </a:t>
            </a:r>
            <a:r>
              <a:rPr lang="en-US" sz="3600" kern="1200" dirty="0" smtClean="0">
                <a:solidFill>
                  <a:schemeClr val="tx2">
                    <a:lumMod val="50000"/>
                  </a:schemeClr>
                </a:solidFill>
                <a:effectLst/>
              </a:rPr>
              <a:t>H2, H3, H4</a:t>
            </a:r>
            <a:endParaRPr lang="he-IL" sz="3600" dirty="0" smtClean="0">
              <a:solidFill>
                <a:schemeClr val="tx2">
                  <a:lumMod val="50000"/>
                </a:schemeClr>
              </a:solidFill>
              <a:effectLst/>
            </a:endParaRPr>
          </a:p>
          <a:p>
            <a:pPr marL="571500" indent="-571500" algn="r" rtl="1" eaLnBrk="1" latinLnBrk="0" hangingPunct="1">
              <a:buFont typeface="Wingdings" panose="05000000000000000000" pitchFamily="2" charset="2"/>
              <a:buChar char="ü"/>
            </a:pPr>
            <a:r>
              <a:rPr lang="he-IL" sz="3600" kern="1200" dirty="0" smtClean="0">
                <a:solidFill>
                  <a:schemeClr val="tx2">
                    <a:lumMod val="50000"/>
                  </a:schemeClr>
                </a:solidFill>
                <a:effectLst/>
              </a:rPr>
              <a:t>מילת המפתח גם תופיע במשפט הראשון וגם בכמה פסקאות נוספות</a:t>
            </a:r>
            <a:endParaRPr lang="he-IL" sz="3600" dirty="0" smtClean="0">
              <a:solidFill>
                <a:schemeClr val="tx2">
                  <a:lumMod val="50000"/>
                </a:schemeClr>
              </a:solidFill>
              <a:effectLst/>
            </a:endParaRPr>
          </a:p>
          <a:p>
            <a:pPr marL="571500" indent="-571500" algn="r">
              <a:buFont typeface="Wingdings" panose="05000000000000000000" pitchFamily="2" charset="2"/>
              <a:buChar char="ü"/>
            </a:pPr>
            <a:r>
              <a:rPr lang="he-IL" sz="3600" kern="1200" dirty="0" smtClean="0">
                <a:solidFill>
                  <a:schemeClr val="tx2">
                    <a:lumMod val="50000"/>
                  </a:schemeClr>
                </a:solidFill>
                <a:effectLst/>
              </a:rPr>
              <a:t>מילת המפתח תופיע גם בסיכום</a:t>
            </a:r>
            <a:r>
              <a:rPr lang="he-IL" dirty="0"/>
              <a:t/>
            </a:r>
            <a:br>
              <a:rPr lang="he-IL" dirty="0"/>
            </a:br>
            <a:endParaRPr lang="en-US" dirty="0">
              <a:effectLst/>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30034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sz="3600" kern="1200" dirty="0" smtClean="0">
                <a:solidFill>
                  <a:srgbClr val="FF0000"/>
                </a:solidFill>
                <a:effectLst/>
                <a:latin typeface="+mj-lt"/>
                <a:ea typeface="+mj-ea"/>
                <a:cs typeface="+mj-cs"/>
              </a:rPr>
              <a:t>הגורמים</a:t>
            </a:r>
            <a:r>
              <a:rPr lang="he-IL" sz="3600" kern="1200" baseline="0" dirty="0" smtClean="0">
                <a:solidFill>
                  <a:srgbClr val="FF0000"/>
                </a:solidFill>
                <a:effectLst/>
                <a:latin typeface="+mj-lt"/>
                <a:ea typeface="+mj-ea"/>
                <a:cs typeface="+mj-cs"/>
              </a:rPr>
              <a:t> החשובים ביותר לקידום דף אינטרנט</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1995686"/>
            <a:ext cx="8136904" cy="2952328"/>
          </a:xfrm>
        </p:spPr>
        <p:txBody>
          <a:bodyPr>
            <a:normAutofit fontScale="62500" lnSpcReduction="20000"/>
          </a:bodyPr>
          <a:lstStyle/>
          <a:p>
            <a:pPr algn="r"/>
            <a:r>
              <a:rPr lang="he-IL" dirty="0">
                <a:solidFill>
                  <a:schemeClr val="tx2">
                    <a:lumMod val="50000"/>
                  </a:schemeClr>
                </a:solidFill>
              </a:rPr>
              <a:t>בנוסף בראש הדף בקטע שהוא ניקרא </a:t>
            </a:r>
            <a:r>
              <a:rPr lang="en-US" b="1" dirty="0" smtClean="0">
                <a:solidFill>
                  <a:srgbClr val="FF0000"/>
                </a:solidFill>
              </a:rPr>
              <a:t>&lt;head&gt;</a:t>
            </a:r>
            <a:r>
              <a:rPr lang="he-IL" b="1" dirty="0" smtClean="0">
                <a:solidFill>
                  <a:srgbClr val="FF0000"/>
                </a:solidFill>
              </a:rPr>
              <a:t> </a:t>
            </a:r>
            <a:r>
              <a:rPr lang="he-IL" dirty="0" smtClean="0">
                <a:solidFill>
                  <a:schemeClr val="tx2">
                    <a:lumMod val="50000"/>
                  </a:schemeClr>
                </a:solidFill>
              </a:rPr>
              <a:t>של </a:t>
            </a:r>
            <a:r>
              <a:rPr lang="he-IL" dirty="0">
                <a:solidFill>
                  <a:schemeClr val="tx2">
                    <a:lumMod val="50000"/>
                  </a:schemeClr>
                </a:solidFill>
              </a:rPr>
              <a:t>האתר אפשר להכניס שם את </a:t>
            </a:r>
            <a:r>
              <a:rPr lang="he-IL" b="1" dirty="0">
                <a:solidFill>
                  <a:srgbClr val="FF0000"/>
                </a:solidFill>
              </a:rPr>
              <a:t>מילות המפתח </a:t>
            </a:r>
            <a:r>
              <a:rPr lang="en-US" dirty="0" smtClean="0">
                <a:solidFill>
                  <a:schemeClr val="tx2">
                    <a:lumMod val="50000"/>
                  </a:schemeClr>
                </a:solidFill>
              </a:rPr>
              <a:t>( keywords ) </a:t>
            </a:r>
            <a:r>
              <a:rPr lang="he-IL" dirty="0" smtClean="0">
                <a:solidFill>
                  <a:schemeClr val="tx2">
                    <a:lumMod val="50000"/>
                  </a:schemeClr>
                </a:solidFill>
              </a:rPr>
              <a:t>  ואת </a:t>
            </a:r>
            <a:r>
              <a:rPr lang="he-IL" b="1" dirty="0" smtClean="0">
                <a:solidFill>
                  <a:srgbClr val="FF0000"/>
                </a:solidFill>
              </a:rPr>
              <a:t>התיאור</a:t>
            </a:r>
            <a:r>
              <a:rPr lang="he-IL" dirty="0" smtClean="0">
                <a:solidFill>
                  <a:schemeClr val="tx2">
                    <a:lumMod val="50000"/>
                  </a:schemeClr>
                </a:solidFill>
              </a:rPr>
              <a:t>  </a:t>
            </a:r>
            <a:r>
              <a:rPr lang="en-US" dirty="0" smtClean="0">
                <a:solidFill>
                  <a:schemeClr val="tx2">
                    <a:lumMod val="50000"/>
                  </a:schemeClr>
                </a:solidFill>
              </a:rPr>
              <a:t>( description )</a:t>
            </a:r>
            <a:endParaRPr lang="en-US" dirty="0">
              <a:solidFill>
                <a:schemeClr val="tx2">
                  <a:lumMod val="50000"/>
                </a:schemeClr>
              </a:solidFill>
            </a:endParaRPr>
          </a:p>
          <a:p>
            <a:pPr algn="r"/>
            <a:endParaRPr lang="en-US" dirty="0">
              <a:solidFill>
                <a:schemeClr val="tx2">
                  <a:lumMod val="50000"/>
                </a:schemeClr>
              </a:solidFill>
            </a:endParaRPr>
          </a:p>
          <a:p>
            <a:pPr algn="r"/>
            <a:r>
              <a:rPr lang="he-IL" b="1" dirty="0">
                <a:solidFill>
                  <a:srgbClr val="FF0000"/>
                </a:solidFill>
              </a:rPr>
              <a:t>התיאור</a:t>
            </a:r>
            <a:r>
              <a:rPr lang="he-IL" dirty="0">
                <a:solidFill>
                  <a:schemeClr val="tx2">
                    <a:lumMod val="50000"/>
                  </a:schemeClr>
                </a:solidFill>
              </a:rPr>
              <a:t> זה השורות שמופיעות בגוגל והן החשובות ביותר כדי שאתר שלנו יופיע בדף הראשון בתוצאות החיפוש, שורת התיאור מכילה עד 148 תווים מעבר לזה ייתכן וגוגל לא תציג את התוצאות</a:t>
            </a:r>
            <a:r>
              <a:rPr lang="he-IL" dirty="0" smtClean="0">
                <a:solidFill>
                  <a:schemeClr val="tx2">
                    <a:lumMod val="50000"/>
                  </a:schemeClr>
                </a:solidFill>
              </a:rPr>
              <a:t>.</a:t>
            </a:r>
            <a:r>
              <a:rPr lang="en-US" dirty="0" smtClean="0">
                <a:solidFill>
                  <a:schemeClr val="tx2">
                    <a:lumMod val="50000"/>
                  </a:schemeClr>
                </a:solidFill>
              </a:rPr>
              <a:t/>
            </a:r>
            <a:br>
              <a:rPr lang="en-US" dirty="0" smtClean="0">
                <a:solidFill>
                  <a:schemeClr val="tx2">
                    <a:lumMod val="50000"/>
                  </a:schemeClr>
                </a:solidFill>
              </a:rPr>
            </a:br>
            <a:endParaRPr lang="he-IL" dirty="0">
              <a:solidFill>
                <a:schemeClr val="tx2">
                  <a:lumMod val="50000"/>
                </a:schemeClr>
              </a:solidFill>
            </a:endParaRPr>
          </a:p>
          <a:p>
            <a:pPr algn="r"/>
            <a:r>
              <a:rPr lang="he-IL" dirty="0">
                <a:solidFill>
                  <a:schemeClr val="tx2">
                    <a:lumMod val="50000"/>
                  </a:schemeClr>
                </a:solidFill>
              </a:rPr>
              <a:t>שורת התיאור זו ההזדמנות שלנו להשפיע על ההחלטה של הגולש לבחור באתר שלנו ולא באחד מהאתרים האחרים שמופיעים בתוצאות החיפוש של הדף הראשון.</a:t>
            </a:r>
            <a:endParaRPr lang="en-US" dirty="0">
              <a:solidFill>
                <a:schemeClr val="tx2">
                  <a:lumMod val="50000"/>
                </a:schemeClr>
              </a:solidFill>
              <a:effectLst/>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967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92088"/>
          </a:xfrm>
        </p:spPr>
        <p:txBody>
          <a:bodyPr>
            <a:noAutofit/>
          </a:bodyPr>
          <a:lstStyle/>
          <a:p>
            <a:r>
              <a:rPr lang="he-IL" sz="3600" dirty="0" smtClean="0">
                <a:solidFill>
                  <a:srgbClr val="FF0000"/>
                </a:solidFill>
              </a:rPr>
              <a:t>גורמים נוספים שמשפיעים על קידום האתר</a:t>
            </a:r>
            <a:r>
              <a:rPr lang="en-US" sz="3600" dirty="0"/>
              <a:t/>
            </a:r>
            <a:br>
              <a:rPr lang="en-US" sz="3600" dirty="0"/>
            </a:br>
            <a:endParaRPr lang="en-US" sz="3600" dirty="0">
              <a:solidFill>
                <a:srgbClr val="FF0000"/>
              </a:solidFill>
            </a:endParaRPr>
          </a:p>
        </p:txBody>
      </p:sp>
      <p:sp>
        <p:nvSpPr>
          <p:cNvPr id="4" name="כותרת משנה 3"/>
          <p:cNvSpPr>
            <a:spLocks noGrp="1"/>
          </p:cNvSpPr>
          <p:nvPr>
            <p:ph type="subTitle" idx="1"/>
          </p:nvPr>
        </p:nvSpPr>
        <p:spPr>
          <a:xfrm>
            <a:off x="683568" y="2283718"/>
            <a:ext cx="8136904" cy="2448272"/>
          </a:xfrm>
        </p:spPr>
        <p:txBody>
          <a:bodyPr>
            <a:normAutofit/>
          </a:bodyPr>
          <a:lstStyle/>
          <a:p>
            <a:pPr marL="457200" indent="-457200" algn="r" rtl="1" eaLnBrk="1" latinLnBrk="0" hangingPunct="1">
              <a:buFont typeface="Wingdings" panose="05000000000000000000" pitchFamily="2" charset="2"/>
              <a:buChar char="v"/>
            </a:pPr>
            <a:r>
              <a:rPr lang="he-IL" sz="2800" dirty="0" smtClean="0">
                <a:solidFill>
                  <a:schemeClr val="tx1"/>
                </a:solidFill>
                <a:effectLst/>
              </a:rPr>
              <a:t>לינקים</a:t>
            </a:r>
          </a:p>
          <a:p>
            <a:pPr marL="457200" indent="-457200" algn="r" rtl="1" eaLnBrk="1" latinLnBrk="0" hangingPunct="1">
              <a:buFont typeface="Wingdings" panose="05000000000000000000" pitchFamily="2" charset="2"/>
              <a:buChar char="v"/>
            </a:pPr>
            <a:r>
              <a:rPr lang="he-IL" sz="2800" dirty="0" smtClean="0">
                <a:solidFill>
                  <a:schemeClr val="tx1"/>
                </a:solidFill>
              </a:rPr>
              <a:t>תוכן </a:t>
            </a:r>
          </a:p>
          <a:p>
            <a:pPr marL="457200" indent="-457200" algn="r" rtl="1" eaLnBrk="1" latinLnBrk="0" hangingPunct="1">
              <a:buFont typeface="Wingdings" panose="05000000000000000000" pitchFamily="2" charset="2"/>
              <a:buChar char="v"/>
            </a:pPr>
            <a:r>
              <a:rPr lang="he-IL" sz="2800" dirty="0" smtClean="0">
                <a:solidFill>
                  <a:schemeClr val="tx1"/>
                </a:solidFill>
                <a:effectLst/>
              </a:rPr>
              <a:t>בניית אשכול מילות מפתח</a:t>
            </a:r>
          </a:p>
          <a:p>
            <a:pPr marL="457200" indent="-457200" algn="r" rtl="1" eaLnBrk="1" latinLnBrk="0" hangingPunct="1">
              <a:buFont typeface="Wingdings" panose="05000000000000000000" pitchFamily="2" charset="2"/>
              <a:buChar char="v"/>
            </a:pPr>
            <a:r>
              <a:rPr lang="he-IL" sz="2800" dirty="0" smtClean="0">
                <a:solidFill>
                  <a:srgbClr val="FF0000"/>
                </a:solidFill>
              </a:rPr>
              <a:t>וגורמים נוספים לא אגע בהם בשיעור הזה</a:t>
            </a:r>
            <a:endParaRPr lang="en-US" sz="2800" dirty="0">
              <a:solidFill>
                <a:srgbClr val="FF0000"/>
              </a:solidFill>
              <a:effectLst/>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33461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563638"/>
            <a:ext cx="7772400" cy="720080"/>
          </a:xfrm>
        </p:spPr>
        <p:txBody>
          <a:bodyPr>
            <a:noAutofit/>
          </a:bodyPr>
          <a:lstStyle/>
          <a:p>
            <a:r>
              <a:rPr lang="he-IL" dirty="0" smtClean="0"/>
              <a:t>איך לבחור את מילות המפתח לקידום?</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283718"/>
            <a:ext cx="8136904" cy="2448272"/>
          </a:xfrm>
        </p:spPr>
        <p:txBody>
          <a:bodyPr>
            <a:normAutofit/>
          </a:bodyPr>
          <a:lstStyle/>
          <a:p>
            <a:pPr algn="r" rtl="1" eaLnBrk="1" latinLnBrk="0" hangingPunct="1"/>
            <a:r>
              <a:rPr lang="he-IL" dirty="0" smtClean="0">
                <a:solidFill>
                  <a:schemeClr val="tx1"/>
                </a:solidFill>
                <a:effectLst/>
              </a:rPr>
              <a:t>בחירת מילות המפתח באמצעות מתכנן מילות המפתח</a:t>
            </a:r>
          </a:p>
          <a:p>
            <a:pPr algn="r" rtl="1" eaLnBrk="1" latinLnBrk="0" hangingPunct="1"/>
            <a:r>
              <a:rPr lang="he-IL" dirty="0" smtClean="0">
                <a:solidFill>
                  <a:schemeClr val="tx1"/>
                </a:solidFill>
              </a:rPr>
              <a:t>אפשר להגיע למתכנן מילות המפתח באמצעות גוגל </a:t>
            </a:r>
            <a:r>
              <a:rPr lang="he-IL" dirty="0" err="1" smtClean="0">
                <a:solidFill>
                  <a:schemeClr val="tx1"/>
                </a:solidFill>
              </a:rPr>
              <a:t>אדוורדס</a:t>
            </a:r>
            <a:endParaRPr lang="en-US" dirty="0">
              <a:solidFill>
                <a:schemeClr val="tx1"/>
              </a:solidFill>
              <a:effectLst/>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34605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מתכנן מילות המפתח</a:t>
            </a: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94"/>
            <a:ext cx="9144000" cy="5052512"/>
          </a:xfrm>
          <a:prstGeom prst="rect">
            <a:avLst/>
          </a:prstGeom>
        </p:spPr>
      </p:pic>
    </p:spTree>
    <p:extLst>
      <p:ext uri="{BB962C8B-B14F-4D97-AF65-F5344CB8AC3E}">
        <p14:creationId xmlns:p14="http://schemas.microsoft.com/office/powerpoint/2010/main" val="2057988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627534"/>
            <a:ext cx="7772400" cy="1656184"/>
          </a:xfrm>
        </p:spPr>
        <p:txBody>
          <a:bodyPr>
            <a:noAutofit/>
          </a:bodyPr>
          <a:lstStyle/>
          <a:p>
            <a:r>
              <a:rPr lang="en-US" dirty="0"/>
              <a:t/>
            </a:r>
            <a:br>
              <a:rPr lang="en-US" dirty="0"/>
            </a:br>
            <a:r>
              <a:rPr lang="he-IL" dirty="0" smtClean="0">
                <a:solidFill>
                  <a:srgbClr val="FF0000"/>
                </a:solidFill>
              </a:rPr>
              <a:t>מה נותן לנו כלי מילות המפתח?</a:t>
            </a:r>
            <a:endParaRPr lang="en-US" dirty="0">
              <a:solidFill>
                <a:srgbClr val="FF0000"/>
              </a:solidFill>
            </a:endParaRPr>
          </a:p>
        </p:txBody>
      </p:sp>
      <p:sp>
        <p:nvSpPr>
          <p:cNvPr id="4" name="כותרת משנה 3"/>
          <p:cNvSpPr>
            <a:spLocks noGrp="1"/>
          </p:cNvSpPr>
          <p:nvPr>
            <p:ph type="subTitle" idx="1"/>
          </p:nvPr>
        </p:nvSpPr>
        <p:spPr>
          <a:xfrm>
            <a:off x="683568" y="2283718"/>
            <a:ext cx="8136904" cy="2448272"/>
          </a:xfrm>
        </p:spPr>
        <p:txBody>
          <a:bodyPr>
            <a:normAutofit fontScale="77500" lnSpcReduction="20000"/>
          </a:bodyPr>
          <a:lstStyle/>
          <a:p>
            <a:pPr marL="457200" indent="-457200" algn="r">
              <a:buFont typeface="Wingdings" panose="05000000000000000000" pitchFamily="2" charset="2"/>
              <a:buChar char="ü"/>
            </a:pPr>
            <a:r>
              <a:rPr lang="he-IL" dirty="0">
                <a:solidFill>
                  <a:schemeClr val="tx1"/>
                </a:solidFill>
              </a:rPr>
              <a:t>מילות מפתח לקידום </a:t>
            </a:r>
          </a:p>
          <a:p>
            <a:pPr marL="457200" indent="-457200" algn="r">
              <a:buFont typeface="Wingdings" panose="05000000000000000000" pitchFamily="2" charset="2"/>
              <a:buChar char="ü"/>
            </a:pPr>
            <a:r>
              <a:rPr lang="he-IL" dirty="0">
                <a:solidFill>
                  <a:schemeClr val="tx1"/>
                </a:solidFill>
              </a:rPr>
              <a:t>מילות מפתח אלטרנטיביות</a:t>
            </a:r>
          </a:p>
          <a:p>
            <a:pPr marL="457200" indent="-457200" algn="r">
              <a:buFont typeface="Wingdings" panose="05000000000000000000" pitchFamily="2" charset="2"/>
              <a:buChar char="ü"/>
            </a:pPr>
            <a:r>
              <a:rPr lang="he-IL" dirty="0">
                <a:solidFill>
                  <a:schemeClr val="tx1"/>
                </a:solidFill>
              </a:rPr>
              <a:t>נפח חיפוש חודשי</a:t>
            </a:r>
          </a:p>
          <a:p>
            <a:pPr marL="457200" indent="-457200" algn="r">
              <a:buFont typeface="Wingdings" panose="05000000000000000000" pitchFamily="2" charset="2"/>
              <a:buChar char="ü"/>
            </a:pPr>
            <a:r>
              <a:rPr lang="he-IL" dirty="0">
                <a:solidFill>
                  <a:schemeClr val="tx1"/>
                </a:solidFill>
              </a:rPr>
              <a:t>רמת התחרות </a:t>
            </a:r>
          </a:p>
          <a:p>
            <a:pPr marL="457200" indent="-457200" algn="r">
              <a:buFont typeface="Wingdings" panose="05000000000000000000" pitchFamily="2" charset="2"/>
              <a:buChar char="ü"/>
            </a:pPr>
            <a:r>
              <a:rPr lang="he-IL" dirty="0">
                <a:solidFill>
                  <a:schemeClr val="tx1"/>
                </a:solidFill>
              </a:rPr>
              <a:t>עלות המודעה</a:t>
            </a:r>
          </a:p>
          <a:p>
            <a:pPr marL="457200" indent="-457200" algn="r">
              <a:buFont typeface="Wingdings" panose="05000000000000000000" pitchFamily="2" charset="2"/>
              <a:buChar char="ü"/>
            </a:pPr>
            <a:r>
              <a:rPr lang="he-IL" dirty="0">
                <a:solidFill>
                  <a:schemeClr val="tx1"/>
                </a:solidFill>
              </a:rPr>
              <a:t>רעיונות לבנייה נכונה של מאמר</a:t>
            </a:r>
            <a:endParaRPr lang="en-US" dirty="0">
              <a:solidFill>
                <a:schemeClr val="tx1"/>
              </a:solidFill>
              <a:effectLst/>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22490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3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3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3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3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491631"/>
            <a:ext cx="7772400" cy="720079"/>
          </a:xfrm>
        </p:spPr>
        <p:txBody>
          <a:bodyPr>
            <a:noAutofit/>
          </a:bodyPr>
          <a:lstStyle/>
          <a:p>
            <a:r>
              <a:rPr lang="he-IL" dirty="0">
                <a:solidFill>
                  <a:srgbClr val="FF0000"/>
                </a:solidFill>
              </a:rPr>
              <a:t>גוגל</a:t>
            </a:r>
            <a:endParaRPr lang="en-US" dirty="0">
              <a:solidFill>
                <a:srgbClr val="FF0000"/>
              </a:solidFill>
            </a:endParaRPr>
          </a:p>
        </p:txBody>
      </p:sp>
      <p:sp>
        <p:nvSpPr>
          <p:cNvPr id="4" name="כותרת משנה 3"/>
          <p:cNvSpPr>
            <a:spLocks noGrp="1"/>
          </p:cNvSpPr>
          <p:nvPr>
            <p:ph type="subTitle" idx="1"/>
          </p:nvPr>
        </p:nvSpPr>
        <p:spPr>
          <a:xfrm>
            <a:off x="683568" y="2355726"/>
            <a:ext cx="8136904" cy="2232248"/>
          </a:xfrm>
        </p:spPr>
        <p:txBody>
          <a:bodyPr>
            <a:normAutofit fontScale="85000" lnSpcReduction="10000"/>
          </a:bodyPr>
          <a:lstStyle/>
          <a:p>
            <a:r>
              <a:rPr lang="he-IL" dirty="0" smtClean="0"/>
              <a:t> </a:t>
            </a:r>
            <a:endParaRPr lang="en-US" dirty="0"/>
          </a:p>
          <a:p>
            <a:pPr algn="r"/>
            <a:r>
              <a:rPr lang="he-IL" dirty="0">
                <a:solidFill>
                  <a:schemeClr val="tx1"/>
                </a:solidFill>
              </a:rPr>
              <a:t>רשת החיפוש הגדולה בעולם מעל 6 מיליארד חיפושים ביום, </a:t>
            </a:r>
            <a:endParaRPr lang="en-US" dirty="0">
              <a:solidFill>
                <a:schemeClr val="tx1"/>
              </a:solidFill>
            </a:endParaRPr>
          </a:p>
          <a:p>
            <a:pPr algn="r"/>
            <a:r>
              <a:rPr lang="he-IL" dirty="0">
                <a:solidFill>
                  <a:schemeClr val="tx1"/>
                </a:solidFill>
              </a:rPr>
              <a:t>גוגל מספקת לנו גם את תוכנת הדיוור </a:t>
            </a:r>
            <a:r>
              <a:rPr lang="en-US" dirty="0" err="1">
                <a:solidFill>
                  <a:schemeClr val="tx1"/>
                </a:solidFill>
              </a:rPr>
              <a:t>gmail</a:t>
            </a:r>
            <a:r>
              <a:rPr lang="he-IL" dirty="0">
                <a:solidFill>
                  <a:schemeClr val="tx1"/>
                </a:solidFill>
              </a:rPr>
              <a:t>, </a:t>
            </a:r>
            <a:r>
              <a:rPr lang="en-US" dirty="0">
                <a:solidFill>
                  <a:schemeClr val="tx1"/>
                </a:solidFill>
              </a:rPr>
              <a:t>Blogger</a:t>
            </a:r>
            <a:r>
              <a:rPr lang="he-IL" dirty="0">
                <a:solidFill>
                  <a:schemeClr val="tx1"/>
                </a:solidFill>
              </a:rPr>
              <a:t>, גוגל מפות, </a:t>
            </a:r>
            <a:r>
              <a:rPr lang="en-US" dirty="0">
                <a:solidFill>
                  <a:schemeClr val="tx1"/>
                </a:solidFill>
              </a:rPr>
              <a:t>Google </a:t>
            </a:r>
            <a:r>
              <a:rPr lang="en-US" dirty="0" err="1">
                <a:solidFill>
                  <a:schemeClr val="tx1"/>
                </a:solidFill>
              </a:rPr>
              <a:t>Eretz</a:t>
            </a:r>
            <a:r>
              <a:rPr lang="he-IL" dirty="0">
                <a:solidFill>
                  <a:schemeClr val="tx1"/>
                </a:solidFill>
              </a:rPr>
              <a:t>, גוגל דרייב, גוגל </a:t>
            </a:r>
            <a:r>
              <a:rPr lang="he-IL" dirty="0" err="1">
                <a:solidFill>
                  <a:schemeClr val="tx1"/>
                </a:solidFill>
              </a:rPr>
              <a:t>דוקס</a:t>
            </a:r>
            <a:r>
              <a:rPr lang="he-IL" dirty="0">
                <a:solidFill>
                  <a:schemeClr val="tx1"/>
                </a:solidFill>
              </a:rPr>
              <a:t> </a:t>
            </a:r>
            <a:r>
              <a:rPr lang="en-US" dirty="0" smtClean="0">
                <a:solidFill>
                  <a:schemeClr val="tx1"/>
                </a:solidFill>
              </a:rPr>
              <a:t/>
            </a:r>
            <a:br>
              <a:rPr lang="en-US" dirty="0" smtClean="0">
                <a:solidFill>
                  <a:schemeClr val="tx1"/>
                </a:solidFill>
              </a:rPr>
            </a:br>
            <a:r>
              <a:rPr lang="he-IL" dirty="0" smtClean="0">
                <a:solidFill>
                  <a:schemeClr val="tx1"/>
                </a:solidFill>
              </a:rPr>
              <a:t>גוגל </a:t>
            </a:r>
            <a:r>
              <a:rPr lang="he-IL" dirty="0">
                <a:solidFill>
                  <a:schemeClr val="tx1"/>
                </a:solidFill>
              </a:rPr>
              <a:t>גם הבעלים של </a:t>
            </a:r>
            <a:r>
              <a:rPr lang="he-IL" dirty="0" err="1">
                <a:solidFill>
                  <a:schemeClr val="tx1"/>
                </a:solidFill>
              </a:rPr>
              <a:t>יוטיוב</a:t>
            </a:r>
            <a:r>
              <a:rPr lang="he-IL" dirty="0">
                <a:solidFill>
                  <a:schemeClr val="tx1"/>
                </a:solidFill>
              </a:rPr>
              <a:t> שהוא מנוע החיפוש השני בעולם.</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160918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251520" y="1410516"/>
            <a:ext cx="8568952" cy="720079"/>
          </a:xfrm>
        </p:spPr>
        <p:txBody>
          <a:bodyPr>
            <a:noAutofit/>
          </a:bodyPr>
          <a:lstStyle/>
          <a:p>
            <a:r>
              <a:rPr lang="he-IL" dirty="0">
                <a:solidFill>
                  <a:srgbClr val="FF0000"/>
                </a:solidFill>
              </a:rPr>
              <a:t>גוגל גם מספקת לנו שתי פלטפורמות לפרסום</a:t>
            </a:r>
            <a:endParaRPr lang="en-US" dirty="0">
              <a:solidFill>
                <a:srgbClr val="FF0000"/>
              </a:solidFill>
            </a:endParaRPr>
          </a:p>
        </p:txBody>
      </p:sp>
      <p:sp>
        <p:nvSpPr>
          <p:cNvPr id="4" name="כותרת משנה 3"/>
          <p:cNvSpPr>
            <a:spLocks noGrp="1"/>
          </p:cNvSpPr>
          <p:nvPr>
            <p:ph type="subTitle" idx="1"/>
          </p:nvPr>
        </p:nvSpPr>
        <p:spPr>
          <a:xfrm>
            <a:off x="683568" y="2355726"/>
            <a:ext cx="8064896" cy="2232248"/>
          </a:xfrm>
        </p:spPr>
        <p:txBody>
          <a:bodyPr>
            <a:normAutofit/>
          </a:bodyPr>
          <a:lstStyle/>
          <a:p>
            <a:pPr marL="457200" lvl="0" indent="-457200" algn="r">
              <a:buFont typeface="Wingdings" panose="05000000000000000000" pitchFamily="2" charset="2"/>
              <a:buChar char="ü"/>
            </a:pPr>
            <a:r>
              <a:rPr lang="he-IL" dirty="0" smtClean="0">
                <a:solidFill>
                  <a:schemeClr val="tx1"/>
                </a:solidFill>
              </a:rPr>
              <a:t>פרסום </a:t>
            </a:r>
            <a:r>
              <a:rPr lang="he-IL" dirty="0">
                <a:solidFill>
                  <a:schemeClr val="tx1"/>
                </a:solidFill>
              </a:rPr>
              <a:t>ברשת החיפוש  </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פרסום ברשת המדיה</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358699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solidFill>
                  <a:srgbClr val="FF0000"/>
                </a:solidFill>
              </a:rPr>
              <a:t>תוצאות החיפוש של קידום </a:t>
            </a:r>
            <a:r>
              <a:rPr lang="he-IL" dirty="0">
                <a:solidFill>
                  <a:srgbClr val="FF0000"/>
                </a:solidFill>
              </a:rPr>
              <a:t>עסקים באינטרנט</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6414" y="1200150"/>
            <a:ext cx="6271171" cy="3394075"/>
          </a:xfrm>
        </p:spPr>
      </p:pic>
    </p:spTree>
    <p:extLst>
      <p:ext uri="{BB962C8B-B14F-4D97-AF65-F5344CB8AC3E}">
        <p14:creationId xmlns:p14="http://schemas.microsoft.com/office/powerpoint/2010/main" val="321743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solidFill>
                  <a:srgbClr val="FF0000"/>
                </a:solidFill>
              </a:rPr>
              <a:t>תוצאות החיפוש של קידום </a:t>
            </a:r>
            <a:r>
              <a:rPr lang="he-IL" dirty="0">
                <a:solidFill>
                  <a:srgbClr val="FF0000"/>
                </a:solidFill>
              </a:rPr>
              <a:t>עסקים באינטרנט</a:t>
            </a:r>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807" y="1015978"/>
            <a:ext cx="6258545" cy="3716012"/>
          </a:xfrm>
        </p:spPr>
      </p:pic>
    </p:spTree>
    <p:extLst>
      <p:ext uri="{BB962C8B-B14F-4D97-AF65-F5344CB8AC3E}">
        <p14:creationId xmlns:p14="http://schemas.microsoft.com/office/powerpoint/2010/main" val="401608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779662"/>
            <a:ext cx="7772400" cy="792088"/>
          </a:xfrm>
        </p:spPr>
        <p:txBody>
          <a:bodyPr>
            <a:noAutofit/>
          </a:bodyPr>
          <a:lstStyle/>
          <a:p>
            <a:r>
              <a:rPr lang="he-IL" dirty="0">
                <a:solidFill>
                  <a:srgbClr val="FF0000"/>
                </a:solidFill>
              </a:rPr>
              <a:t>מודל הפרסום של גוגל </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499742"/>
            <a:ext cx="8136904" cy="2088232"/>
          </a:xfrm>
        </p:spPr>
        <p:txBody>
          <a:bodyPr>
            <a:normAutofit/>
          </a:bodyPr>
          <a:lstStyle/>
          <a:p>
            <a:pPr marL="457200" lvl="0" indent="-457200" algn="r">
              <a:buFont typeface="Wingdings" panose="05000000000000000000" pitchFamily="2" charset="2"/>
              <a:buChar char="ü"/>
            </a:pPr>
            <a:r>
              <a:rPr lang="he-IL" dirty="0" smtClean="0">
                <a:solidFill>
                  <a:schemeClr val="tx1"/>
                </a:solidFill>
              </a:rPr>
              <a:t>תשלום </a:t>
            </a:r>
            <a:r>
              <a:rPr lang="he-IL" dirty="0">
                <a:solidFill>
                  <a:schemeClr val="tx1"/>
                </a:solidFill>
              </a:rPr>
              <a:t>לפי קליקים </a:t>
            </a:r>
            <a:r>
              <a:rPr lang="en-US" dirty="0" err="1">
                <a:solidFill>
                  <a:schemeClr val="tx1"/>
                </a:solidFill>
              </a:rPr>
              <a:t>Ppc</a:t>
            </a:r>
            <a:r>
              <a:rPr lang="he-IL" dirty="0">
                <a:solidFill>
                  <a:schemeClr val="tx1"/>
                </a:solidFill>
              </a:rPr>
              <a:t> (</a:t>
            </a:r>
            <a:r>
              <a:rPr lang="en-US" dirty="0">
                <a:solidFill>
                  <a:schemeClr val="tx1"/>
                </a:solidFill>
              </a:rPr>
              <a:t>Pay per click</a:t>
            </a:r>
            <a:r>
              <a:rPr lang="he-IL" dirty="0">
                <a:solidFill>
                  <a:schemeClr val="tx1"/>
                </a:solidFill>
              </a:rPr>
              <a:t> )</a:t>
            </a:r>
            <a:endParaRPr lang="en-US" dirty="0">
              <a:solidFill>
                <a:schemeClr val="tx1"/>
              </a:solidFill>
            </a:endParaRPr>
          </a:p>
          <a:p>
            <a:pPr marL="457200" lvl="0" indent="-457200" algn="r">
              <a:buFont typeface="Wingdings" panose="05000000000000000000" pitchFamily="2" charset="2"/>
              <a:buChar char="ü"/>
            </a:pPr>
            <a:r>
              <a:rPr lang="he-IL" dirty="0">
                <a:solidFill>
                  <a:schemeClr val="tx1"/>
                </a:solidFill>
              </a:rPr>
              <a:t>תשלום לפי הופעות - </a:t>
            </a:r>
            <a:r>
              <a:rPr lang="en-US" dirty="0">
                <a:solidFill>
                  <a:schemeClr val="tx1"/>
                </a:solidFill>
              </a:rPr>
              <a:t>cost per Impression) </a:t>
            </a:r>
            <a:r>
              <a:rPr lang="en-US" dirty="0" err="1">
                <a:solidFill>
                  <a:schemeClr val="tx1"/>
                </a:solidFill>
              </a:rPr>
              <a:t>Cpi</a:t>
            </a:r>
            <a:r>
              <a:rPr lang="he-IL" dirty="0">
                <a:solidFill>
                  <a:schemeClr val="tx1"/>
                </a:solidFill>
              </a:rPr>
              <a:t>)</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28747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685800" y="1491631"/>
            <a:ext cx="7772400" cy="1368151"/>
          </a:xfrm>
        </p:spPr>
        <p:txBody>
          <a:bodyPr>
            <a:noAutofit/>
          </a:bodyPr>
          <a:lstStyle/>
          <a:p>
            <a:r>
              <a:rPr lang="he-IL" dirty="0">
                <a:solidFill>
                  <a:srgbClr val="FF0000"/>
                </a:solidFill>
              </a:rPr>
              <a:t>המרה</a:t>
            </a:r>
            <a:r>
              <a:rPr lang="en-US" dirty="0"/>
              <a:t/>
            </a:r>
            <a:br>
              <a:rPr lang="en-US" dirty="0"/>
            </a:br>
            <a:endParaRPr lang="en-US" dirty="0">
              <a:solidFill>
                <a:srgbClr val="FF0000"/>
              </a:solidFill>
            </a:endParaRPr>
          </a:p>
        </p:txBody>
      </p:sp>
      <p:sp>
        <p:nvSpPr>
          <p:cNvPr id="4" name="כותרת משנה 3"/>
          <p:cNvSpPr>
            <a:spLocks noGrp="1"/>
          </p:cNvSpPr>
          <p:nvPr>
            <p:ph type="subTitle" idx="1"/>
          </p:nvPr>
        </p:nvSpPr>
        <p:spPr>
          <a:xfrm>
            <a:off x="683568" y="2355726"/>
            <a:ext cx="8136904" cy="2232248"/>
          </a:xfrm>
        </p:spPr>
        <p:txBody>
          <a:bodyPr>
            <a:normAutofit fontScale="92500" lnSpcReduction="10000"/>
          </a:bodyPr>
          <a:lstStyle/>
          <a:p>
            <a:pPr algn="r"/>
            <a:r>
              <a:rPr lang="he-IL" dirty="0" smtClean="0">
                <a:solidFill>
                  <a:schemeClr val="tx1"/>
                </a:solidFill>
              </a:rPr>
              <a:t>כל </a:t>
            </a:r>
            <a:r>
              <a:rPr lang="he-IL" dirty="0">
                <a:solidFill>
                  <a:schemeClr val="tx1"/>
                </a:solidFill>
              </a:rPr>
              <a:t>פעם שמישהו רוכש משהו באינטרנט הוא מועבר לדף תודה </a:t>
            </a:r>
            <a:r>
              <a:rPr lang="en-US" dirty="0" smtClean="0">
                <a:solidFill>
                  <a:schemeClr val="tx1"/>
                </a:solidFill>
              </a:rPr>
              <a:t/>
            </a:r>
            <a:br>
              <a:rPr lang="en-US" dirty="0" smtClean="0">
                <a:solidFill>
                  <a:schemeClr val="tx1"/>
                </a:solidFill>
              </a:rPr>
            </a:br>
            <a:r>
              <a:rPr lang="he-IL" dirty="0" smtClean="0">
                <a:solidFill>
                  <a:schemeClr val="tx1"/>
                </a:solidFill>
              </a:rPr>
              <a:t>בגוגל </a:t>
            </a:r>
            <a:r>
              <a:rPr lang="he-IL" dirty="0" err="1">
                <a:solidFill>
                  <a:schemeClr val="tx1"/>
                </a:solidFill>
              </a:rPr>
              <a:t>אנליטקס</a:t>
            </a:r>
            <a:r>
              <a:rPr lang="he-IL" dirty="0">
                <a:solidFill>
                  <a:schemeClr val="tx1"/>
                </a:solidFill>
              </a:rPr>
              <a:t> </a:t>
            </a:r>
            <a:r>
              <a:rPr lang="he-IL" dirty="0" smtClean="0">
                <a:solidFill>
                  <a:schemeClr val="tx1"/>
                </a:solidFill>
              </a:rPr>
              <a:t>יוצרים </a:t>
            </a:r>
            <a:r>
              <a:rPr lang="he-IL" dirty="0">
                <a:solidFill>
                  <a:schemeClr val="tx1"/>
                </a:solidFill>
              </a:rPr>
              <a:t>את קוד ההמרה, לפי מספר הפעמים שמישהו מגיע לדף תודה כך גוגל יכולה לדעת כמה המרות היו באתר  </a:t>
            </a:r>
            <a:endParaRPr lang="en-US" dirty="0">
              <a:solidFill>
                <a:schemeClr val="tx1"/>
              </a:solidFill>
            </a:endParaRPr>
          </a:p>
          <a:p>
            <a:pPr algn="r"/>
            <a:endParaRPr lang="he-IL" dirty="0">
              <a:solidFill>
                <a:schemeClr val="tx1"/>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 y="123476"/>
            <a:ext cx="9009312" cy="1275605"/>
          </a:xfrm>
          <a:prstGeom prst="rect">
            <a:avLst/>
          </a:prstGeom>
        </p:spPr>
      </p:pic>
    </p:spTree>
    <p:extLst>
      <p:ext uri="{BB962C8B-B14F-4D97-AF65-F5344CB8AC3E}">
        <p14:creationId xmlns:p14="http://schemas.microsoft.com/office/powerpoint/2010/main" val="32073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1656</TotalTime>
  <Words>858</Words>
  <Application>Microsoft Office PowerPoint</Application>
  <PresentationFormat>‫הצגה על המסך (16:9)</PresentationFormat>
  <Paragraphs>141</Paragraphs>
  <Slides>35</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35</vt:i4>
      </vt:variant>
    </vt:vector>
  </HeadingPairs>
  <TitlesOfParts>
    <vt:vector size="36" baseType="lpstr">
      <vt:lpstr>ערכת נושא Office</vt:lpstr>
      <vt:lpstr>מה המאפיינים של העולם האינטרנטי</vt:lpstr>
      <vt:lpstr>המטרה של הקורס הזה להפוך אתכם למשווקים אינטרנטיים של העסק שלכם </vt:lpstr>
      <vt:lpstr>ממה מורכב העולם האינטרנטי?  מי השחקנים?</vt:lpstr>
      <vt:lpstr>גוגל</vt:lpstr>
      <vt:lpstr>גוגל גם מספקת לנו שתי פלטפורמות לפרסום</vt:lpstr>
      <vt:lpstr>תוצאות החיפוש של קידום עסקים באינטרנט</vt:lpstr>
      <vt:lpstr>תוצאות החיפוש של קידום עסקים באינטרנט</vt:lpstr>
      <vt:lpstr>מודל הפרסום של גוגל  </vt:lpstr>
      <vt:lpstr>המרה </vt:lpstr>
      <vt:lpstr>שיווק מחדש – Remarketing </vt:lpstr>
      <vt:lpstr>שיווק מחדש – Remarketing </vt:lpstr>
      <vt:lpstr>יוטיוב</vt:lpstr>
      <vt:lpstr>פייסבוק</vt:lpstr>
      <vt:lpstr>מה פייסבוק מאפשרת לבעלי עסקים לעשות</vt:lpstr>
      <vt:lpstr>על מערכת הפרסום של פייסבוק </vt:lpstr>
      <vt:lpstr>פרסום ממוקד </vt:lpstr>
      <vt:lpstr>מה ההבדל בין פרסום בגוגל לפרסום בפייסבוק? </vt:lpstr>
      <vt:lpstr>פרסום ממוקד </vt:lpstr>
      <vt:lpstr>מה ההבדל בין פרסום בגוגל לפרסום בפייסבוק? </vt:lpstr>
      <vt:lpstr>מה ההבדל בין פרסום בגוגל לפרסום בפייסבוק? </vt:lpstr>
      <vt:lpstr>מהו דף נחיתה </vt:lpstr>
      <vt:lpstr>מצגת של PowerPoint</vt:lpstr>
      <vt:lpstr>דף הנחיתה </vt:lpstr>
      <vt:lpstr>מהו דף מכירה? </vt:lpstr>
      <vt:lpstr>דף המכירה  </vt:lpstr>
      <vt:lpstr>בניית התשתיות לשיווק העסק שלנו באינטרנט </vt:lpstr>
      <vt:lpstr>פתיחת חשבונות בגוגל </vt:lpstr>
      <vt:lpstr>פייסבוק</vt:lpstr>
      <vt:lpstr> הגורמים החשובים ביותר לקידום דף אינטרנט </vt:lpstr>
      <vt:lpstr>הגורמים החשובים ביותר לקידום דף אינטרנט </vt:lpstr>
      <vt:lpstr>הגורמים החשובים ביותר לקידום דף אינטרנט </vt:lpstr>
      <vt:lpstr>גורמים נוספים שמשפיעים על קידום האתר </vt:lpstr>
      <vt:lpstr>איך לבחור את מילות המפתח לקידום? </vt:lpstr>
      <vt:lpstr>מתכנן מילות המפתח</vt:lpstr>
      <vt:lpstr> מה נותן לנו כלי מילות המפתח?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שמריהו יונה</dc:creator>
  <cp:lastModifiedBy>shmaryhu</cp:lastModifiedBy>
  <cp:revision>64</cp:revision>
  <dcterms:created xsi:type="dcterms:W3CDTF">2012-01-29T09:57:18Z</dcterms:created>
  <dcterms:modified xsi:type="dcterms:W3CDTF">2016-01-24T08:59:18Z</dcterms:modified>
</cp:coreProperties>
</file>